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Cerebri Light" charset="1" panose="00000400000000000000"/>
      <p:regular r:id="rId10"/>
    </p:embeddedFont>
    <p:embeddedFont>
      <p:font typeface="Cerebri Light Bold" charset="1" panose="00000600000000000000"/>
      <p:regular r:id="rId11"/>
    </p:embeddedFont>
    <p:embeddedFont>
      <p:font typeface="Cerebri Light Italics" charset="1" panose="00000400000000000000"/>
      <p:regular r:id="rId12"/>
    </p:embeddedFont>
    <p:embeddedFont>
      <p:font typeface="Cerebri Light Bold Italics" charset="1" panose="00000600000000000000"/>
      <p:regular r:id="rId13"/>
    </p:embeddedFont>
    <p:embeddedFont>
      <p:font typeface="Cerebri Bold" charset="1" panose="00000800000000000000"/>
      <p:regular r:id="rId14"/>
    </p:embeddedFont>
    <p:embeddedFont>
      <p:font typeface="Cerebri Bold Bold" charset="1" panose="00000A00000000000000"/>
      <p:regular r:id="rId15"/>
    </p:embeddedFont>
    <p:embeddedFont>
      <p:font typeface="Cerebri Bold Italics" charset="1" panose="00000800000000000000"/>
      <p:regular r:id="rId16"/>
    </p:embeddedFont>
    <p:embeddedFont>
      <p:font typeface="Cerebri Bold Bold Italics" charset="1" panose="00000A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jpeg" Type="http://schemas.openxmlformats.org/officeDocument/2006/relationships/image"/></Relationships>
</file>

<file path=ppt/slides/_rels/slide1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320715" y="1954135"/>
            <a:ext cx="6350265" cy="6378729"/>
            <a:chOff x="0" y="0"/>
            <a:chExt cx="8467020" cy="8504972"/>
          </a:xfrm>
        </p:grpSpPr>
        <p:sp>
          <p:nvSpPr>
            <p:cNvPr name="Freeform 3" id="3"/>
            <p:cNvSpPr/>
            <p:nvPr/>
          </p:nvSpPr>
          <p:spPr>
            <a:xfrm>
              <a:off x="0" y="0"/>
              <a:ext cx="8467090" cy="8504936"/>
            </a:xfrm>
            <a:custGeom>
              <a:avLst/>
              <a:gdLst/>
              <a:ahLst/>
              <a:cxnLst/>
              <a:rect r="r" b="b" t="t" l="l"/>
              <a:pathLst>
                <a:path h="8504936" w="8467090">
                  <a:moveTo>
                    <a:pt x="4233545" y="0"/>
                  </a:moveTo>
                  <a:cubicBezTo>
                    <a:pt x="6574663" y="10414"/>
                    <a:pt x="8467090" y="1911350"/>
                    <a:pt x="8467090" y="4252468"/>
                  </a:cubicBezTo>
                  <a:cubicBezTo>
                    <a:pt x="8467090" y="6593586"/>
                    <a:pt x="6574790" y="8494522"/>
                    <a:pt x="4233545" y="8504936"/>
                  </a:cubicBezTo>
                  <a:cubicBezTo>
                    <a:pt x="1892300" y="8494522"/>
                    <a:pt x="0" y="6593713"/>
                    <a:pt x="0" y="4252468"/>
                  </a:cubicBezTo>
                  <a:cubicBezTo>
                    <a:pt x="0" y="1911223"/>
                    <a:pt x="1892300" y="10414"/>
                    <a:pt x="4233545" y="0"/>
                  </a:cubicBezTo>
                  <a:close/>
                </a:path>
              </a:pathLst>
            </a:custGeom>
            <a:solidFill>
              <a:srgbClr val="DFDFE1"/>
            </a:solidFill>
          </p:spPr>
        </p:sp>
      </p:grpSp>
      <p:grpSp>
        <p:nvGrpSpPr>
          <p:cNvPr name="Group 4" id="4"/>
          <p:cNvGrpSpPr/>
          <p:nvPr/>
        </p:nvGrpSpPr>
        <p:grpSpPr>
          <a:xfrm rot="5400000">
            <a:off x="-4961052" y="4961052"/>
            <a:ext cx="10287000" cy="364897"/>
            <a:chOff x="0" y="0"/>
            <a:chExt cx="13716000" cy="486529"/>
          </a:xfrm>
        </p:grpSpPr>
        <p:sp>
          <p:nvSpPr>
            <p:cNvPr name="Freeform 5" id="5"/>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pic>
        <p:nvPicPr>
          <p:cNvPr name="Picture 6" id="6"/>
          <p:cNvPicPr>
            <a:picLocks noChangeAspect="true"/>
          </p:cNvPicPr>
          <p:nvPr/>
        </p:nvPicPr>
        <p:blipFill>
          <a:blip r:embed="rId2"/>
          <a:srcRect l="0" t="0" r="0" b="0"/>
          <a:stretch>
            <a:fillRect/>
          </a:stretch>
        </p:blipFill>
        <p:spPr>
          <a:xfrm flipH="false" flipV="false" rot="0">
            <a:off x="9513977" y="3305714"/>
            <a:ext cx="7963740" cy="3675572"/>
          </a:xfrm>
          <a:prstGeom prst="rect">
            <a:avLst/>
          </a:prstGeom>
        </p:spPr>
      </p:pic>
      <p:sp>
        <p:nvSpPr>
          <p:cNvPr name="TextBox 7" id="7"/>
          <p:cNvSpPr txBox="true"/>
          <p:nvPr/>
        </p:nvSpPr>
        <p:spPr>
          <a:xfrm rot="0">
            <a:off x="1602784" y="4123860"/>
            <a:ext cx="7680242" cy="2137412"/>
          </a:xfrm>
          <a:prstGeom prst="rect">
            <a:avLst/>
          </a:prstGeom>
        </p:spPr>
        <p:txBody>
          <a:bodyPr anchor="t" rtlCol="false" tIns="0" lIns="0" bIns="0" rIns="0">
            <a:spAutoFit/>
          </a:bodyPr>
          <a:lstStyle/>
          <a:p>
            <a:pPr algn="l">
              <a:lnSpc>
                <a:spcPts val="8188"/>
              </a:lnSpc>
            </a:pPr>
            <a:r>
              <a:rPr lang="en-US" sz="5848">
                <a:solidFill>
                  <a:srgbClr val="292929"/>
                </a:solidFill>
                <a:latin typeface="Cerebri Bold Bold"/>
              </a:rPr>
              <a:t>Community</a:t>
            </a:r>
          </a:p>
          <a:p>
            <a:pPr algn="l">
              <a:lnSpc>
                <a:spcPts val="8188"/>
              </a:lnSpc>
            </a:pPr>
            <a:r>
              <a:rPr lang="en-US" sz="5848">
                <a:solidFill>
                  <a:srgbClr val="292929"/>
                </a:solidFill>
                <a:latin typeface="Cerebri Bold Bold"/>
              </a:rPr>
              <a:t>Quick Start Guide</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961052" y="4961052"/>
            <a:ext cx="10287000" cy="364897"/>
            <a:chOff x="0" y="0"/>
            <a:chExt cx="13716000" cy="486529"/>
          </a:xfrm>
        </p:grpSpPr>
        <p:sp>
          <p:nvSpPr>
            <p:cNvPr name="Freeform 3" id="3"/>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grpSp>
        <p:nvGrpSpPr>
          <p:cNvPr name="Group 4" id="4"/>
          <p:cNvGrpSpPr/>
          <p:nvPr/>
        </p:nvGrpSpPr>
        <p:grpSpPr>
          <a:xfrm rot="0">
            <a:off x="13405135" y="9510407"/>
            <a:ext cx="5241041" cy="569380"/>
            <a:chOff x="0" y="0"/>
            <a:chExt cx="6988055" cy="759173"/>
          </a:xfrm>
        </p:grpSpPr>
        <p:sp>
          <p:nvSpPr>
            <p:cNvPr name="Freeform 5" id="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6" id="6"/>
          <p:cNvPicPr>
            <a:picLocks noChangeAspect="true"/>
          </p:cNvPicPr>
          <p:nvPr/>
        </p:nvPicPr>
        <p:blipFill>
          <a:blip r:embed="rId2"/>
          <a:srcRect l="0" t="0" r="0" b="0"/>
          <a:stretch>
            <a:fillRect/>
          </a:stretch>
        </p:blipFill>
        <p:spPr>
          <a:xfrm flipH="false" flipV="false" rot="0">
            <a:off x="9729319" y="3350933"/>
            <a:ext cx="7961520" cy="5907367"/>
          </a:xfrm>
          <a:prstGeom prst="rect">
            <a:avLst/>
          </a:prstGeom>
        </p:spPr>
      </p:pic>
      <p:sp>
        <p:nvSpPr>
          <p:cNvPr name="TextBox 7" id="7"/>
          <p:cNvSpPr txBox="true"/>
          <p:nvPr/>
        </p:nvSpPr>
        <p:spPr>
          <a:xfrm rot="0">
            <a:off x="1028700" y="800100"/>
            <a:ext cx="16230600"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Community Specific Homepages</a:t>
            </a:r>
          </a:p>
        </p:txBody>
      </p:sp>
      <p:sp>
        <p:nvSpPr>
          <p:cNvPr name="TextBox 8" id="8"/>
          <p:cNvSpPr txBox="true"/>
          <p:nvPr/>
        </p:nvSpPr>
        <p:spPr>
          <a:xfrm rot="0">
            <a:off x="1028700" y="2157654"/>
            <a:ext cx="16384445" cy="11036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Once you've selected a community to view, you will see the Community Homepage for that community once you have selected it. </a:t>
            </a:r>
          </a:p>
        </p:txBody>
      </p:sp>
      <p:sp>
        <p:nvSpPr>
          <p:cNvPr name="TextBox 9" id="9"/>
          <p:cNvSpPr txBox="true"/>
          <p:nvPr/>
        </p:nvSpPr>
        <p:spPr>
          <a:xfrm rot="0">
            <a:off x="1028700" y="3521932"/>
            <a:ext cx="8192222" cy="6273165"/>
          </a:xfrm>
          <a:prstGeom prst="rect">
            <a:avLst/>
          </a:prstGeom>
        </p:spPr>
        <p:txBody>
          <a:bodyPr anchor="t" rtlCol="false" tIns="0" lIns="0" bIns="0" rIns="0">
            <a:spAutoFit/>
          </a:bodyPr>
          <a:lstStyle/>
          <a:p>
            <a:pPr algn="l">
              <a:lnSpc>
                <a:spcPts val="3359"/>
              </a:lnSpc>
            </a:pPr>
            <a:r>
              <a:rPr lang="en-US" sz="2399">
                <a:solidFill>
                  <a:srgbClr val="000000"/>
                </a:solidFill>
                <a:latin typeface="Cerebri Light Light"/>
              </a:rPr>
              <a:t>Each community space has the same basic layout, including:</a:t>
            </a:r>
          </a:p>
          <a:p>
            <a:pPr algn="l" marL="548637" indent="-182879" lvl="2">
              <a:lnSpc>
                <a:spcPts val="3359"/>
              </a:lnSpc>
              <a:buFont typeface="Arial"/>
              <a:buChar char="⚬"/>
            </a:pPr>
            <a:r>
              <a:rPr lang="en-US" sz="2399">
                <a:solidFill>
                  <a:srgbClr val="000000"/>
                </a:solidFill>
                <a:latin typeface="Cerebri Light Light"/>
              </a:rPr>
              <a:t>A main homepage which shows</a:t>
            </a:r>
          </a:p>
          <a:p>
            <a:pPr algn="l" marL="980434" indent="-245108" lvl="3">
              <a:lnSpc>
                <a:spcPts val="3359"/>
              </a:lnSpc>
              <a:buFont typeface="Arial"/>
              <a:buChar char="￭"/>
            </a:pPr>
            <a:r>
              <a:rPr lang="en-US" sz="2399">
                <a:solidFill>
                  <a:srgbClr val="000000"/>
                </a:solidFill>
                <a:latin typeface="Cerebri Light Light"/>
              </a:rPr>
              <a:t>M</a:t>
            </a:r>
            <a:r>
              <a:rPr lang="en-US" sz="2399">
                <a:solidFill>
                  <a:srgbClr val="000000"/>
                </a:solidFill>
                <a:latin typeface="Cerebri Light Light"/>
              </a:rPr>
              <a:t>ost recent or featured posts displayed.</a:t>
            </a:r>
          </a:p>
          <a:p>
            <a:pPr algn="l" marL="980434" indent="-245108" lvl="3">
              <a:lnSpc>
                <a:spcPts val="3359"/>
              </a:lnSpc>
              <a:buFont typeface="Arial"/>
              <a:buChar char="￭"/>
            </a:pPr>
            <a:r>
              <a:rPr lang="en-US" sz="2399">
                <a:solidFill>
                  <a:srgbClr val="000000"/>
                </a:solidFill>
                <a:latin typeface="Cerebri Light Light"/>
              </a:rPr>
              <a:t>Most recently posted resources featured.</a:t>
            </a:r>
          </a:p>
          <a:p>
            <a:pPr algn="l" marL="980434" indent="-245108" lvl="3">
              <a:lnSpc>
                <a:spcPts val="3359"/>
              </a:lnSpc>
              <a:buFont typeface="Arial"/>
              <a:buChar char="￭"/>
            </a:pPr>
            <a:r>
              <a:rPr lang="en-US" sz="2399">
                <a:solidFill>
                  <a:srgbClr val="000000"/>
                </a:solidFill>
                <a:latin typeface="Cerebri Light Light"/>
              </a:rPr>
              <a:t>Announcements section, where important updates may be posted.</a:t>
            </a:r>
          </a:p>
          <a:p>
            <a:pPr algn="l" marL="548637" indent="-182879" lvl="2">
              <a:lnSpc>
                <a:spcPts val="3359"/>
              </a:lnSpc>
              <a:buFont typeface="Arial"/>
              <a:buChar char="⚬"/>
            </a:pPr>
            <a:r>
              <a:rPr lang="en-US" sz="2399">
                <a:solidFill>
                  <a:srgbClr val="000000"/>
                </a:solidFill>
                <a:latin typeface="Cerebri Light Light"/>
              </a:rPr>
              <a:t>On the top tabs section, you will find</a:t>
            </a:r>
          </a:p>
          <a:p>
            <a:pPr algn="l" marL="980434" indent="-245108" lvl="3">
              <a:lnSpc>
                <a:spcPts val="3359"/>
              </a:lnSpc>
              <a:buFont typeface="Arial"/>
              <a:buChar char="￭"/>
            </a:pPr>
            <a:r>
              <a:rPr lang="en-US" sz="2399">
                <a:solidFill>
                  <a:srgbClr val="000000"/>
                </a:solidFill>
                <a:latin typeface="Cerebri Light Light"/>
              </a:rPr>
              <a:t>The Library, where members can upload resources, links and photos to share with each other.</a:t>
            </a:r>
          </a:p>
          <a:p>
            <a:pPr algn="l" marL="980434" indent="-245108" lvl="3">
              <a:lnSpc>
                <a:spcPts val="3359"/>
              </a:lnSpc>
              <a:buFont typeface="Arial"/>
              <a:buChar char="￭"/>
            </a:pPr>
            <a:r>
              <a:rPr lang="en-US" sz="2399">
                <a:solidFill>
                  <a:srgbClr val="000000"/>
                </a:solidFill>
                <a:latin typeface="Cerebri Light Light"/>
              </a:rPr>
              <a:t>Community Blogs, where longer updates may be posted.</a:t>
            </a:r>
          </a:p>
          <a:p>
            <a:pPr algn="l" marL="980434" indent="-245108" lvl="3">
              <a:lnSpc>
                <a:spcPts val="3359"/>
              </a:lnSpc>
              <a:buFont typeface="Arial"/>
              <a:buChar char="￭"/>
            </a:pPr>
            <a:r>
              <a:rPr lang="en-US" sz="2399">
                <a:solidFill>
                  <a:srgbClr val="000000"/>
                </a:solidFill>
                <a:latin typeface="Cerebri Light Light"/>
              </a:rPr>
              <a:t>Events, where community management and admins may post upcoming events of interest.</a:t>
            </a:r>
          </a:p>
          <a:p>
            <a:pPr algn="l" marL="980434" indent="-245108" lvl="3">
              <a:lnSpc>
                <a:spcPts val="3359"/>
              </a:lnSpc>
              <a:buFont typeface="Arial"/>
              <a:buChar char="￭"/>
            </a:pPr>
            <a:r>
              <a:rPr lang="en-US" sz="2399">
                <a:solidFill>
                  <a:srgbClr val="000000"/>
                </a:solidFill>
                <a:latin typeface="Cerebri Light Light"/>
              </a:rPr>
              <a:t>Member List, which displays all the members of the specific community you are viewing.</a:t>
            </a:r>
          </a:p>
        </p:txBody>
      </p:sp>
      <p:sp>
        <p:nvSpPr>
          <p:cNvPr name="TextBox 10" id="10"/>
          <p:cNvSpPr txBox="true"/>
          <p:nvPr/>
        </p:nvSpPr>
        <p:spPr>
          <a:xfrm rot="0">
            <a:off x="56225" y="24354"/>
            <a:ext cx="308672" cy="555943"/>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8</a:t>
            </a:r>
          </a:p>
        </p:txBody>
      </p:sp>
      <p:sp>
        <p:nvSpPr>
          <p:cNvPr name="TextBox 11" id="11"/>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03832"/>
            <a:ext cx="16230600"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Discussion Posts &amp; Replies</a:t>
            </a:r>
          </a:p>
        </p:txBody>
      </p:sp>
      <p:sp>
        <p:nvSpPr>
          <p:cNvPr name="TextBox 3" id="3"/>
          <p:cNvSpPr txBox="true"/>
          <p:nvPr/>
        </p:nvSpPr>
        <p:spPr>
          <a:xfrm rot="0">
            <a:off x="1038225" y="2157654"/>
            <a:ext cx="16384445" cy="5702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Members can post in the community via multiple different methods.</a:t>
            </a:r>
          </a:p>
        </p:txBody>
      </p:sp>
      <p:sp>
        <p:nvSpPr>
          <p:cNvPr name="TextBox 4" id="4"/>
          <p:cNvSpPr txBox="true"/>
          <p:nvPr/>
        </p:nvSpPr>
        <p:spPr>
          <a:xfrm rot="0">
            <a:off x="1038225" y="6577330"/>
            <a:ext cx="16384445" cy="2725420"/>
          </a:xfrm>
          <a:prstGeom prst="rect">
            <a:avLst/>
          </a:prstGeom>
        </p:spPr>
        <p:txBody>
          <a:bodyPr anchor="t" rtlCol="false" tIns="0" lIns="0" bIns="0" rIns="0">
            <a:spAutoFit/>
          </a:bodyPr>
          <a:lstStyle/>
          <a:p>
            <a:pPr algn="l">
              <a:lnSpc>
                <a:spcPts val="3079"/>
              </a:lnSpc>
            </a:pPr>
            <a:r>
              <a:rPr lang="en-US" sz="2199">
                <a:solidFill>
                  <a:srgbClr val="000000"/>
                </a:solidFill>
                <a:latin typeface="Cerebri Light Bold"/>
              </a:rPr>
              <a:t>Option 2: Reply Via The Email Digest</a:t>
            </a:r>
          </a:p>
          <a:p>
            <a:pPr algn="l">
              <a:lnSpc>
                <a:spcPts val="3079"/>
              </a:lnSpc>
            </a:pPr>
            <a:r>
              <a:rPr lang="en-US" sz="2199">
                <a:solidFill>
                  <a:srgbClr val="000000"/>
                </a:solidFill>
                <a:latin typeface="Cerebri Light Light"/>
              </a:rPr>
              <a:t>If you are subscribed to the email digest, you can respond to a discussion thread, directly from the email. </a:t>
            </a:r>
          </a:p>
          <a:p>
            <a:pPr algn="l" marL="502919" indent="-167640" lvl="2">
              <a:lnSpc>
                <a:spcPts val="3079"/>
              </a:lnSpc>
              <a:buFont typeface="Arial"/>
              <a:buChar char="⚬"/>
            </a:pPr>
            <a:r>
              <a:rPr lang="en-US" sz="2199">
                <a:solidFill>
                  <a:srgbClr val="000000"/>
                </a:solidFill>
                <a:latin typeface="Cerebri Light Bold"/>
              </a:rPr>
              <a:t>Click the Reply via Email button</a:t>
            </a:r>
            <a:r>
              <a:rPr lang="en-US" sz="2199">
                <a:solidFill>
                  <a:srgbClr val="000000"/>
                </a:solidFill>
                <a:latin typeface="Cerebri Light Light"/>
              </a:rPr>
              <a:t> located to the right side of your digest email. This will open a new email​.</a:t>
            </a:r>
          </a:p>
          <a:p>
            <a:pPr algn="l" marL="502919" indent="-167640" lvl="2">
              <a:lnSpc>
                <a:spcPts val="3079"/>
              </a:lnSpc>
              <a:buFont typeface="Arial"/>
              <a:buChar char="⚬"/>
            </a:pPr>
            <a:r>
              <a:rPr lang="en-US" sz="2199">
                <a:solidFill>
                  <a:srgbClr val="000000"/>
                </a:solidFill>
                <a:latin typeface="Cerebri Light Bold"/>
              </a:rPr>
              <a:t>Enter your contribution/reply and click send</a:t>
            </a:r>
            <a:r>
              <a:rPr lang="en-US" sz="2199">
                <a:solidFill>
                  <a:srgbClr val="000000"/>
                </a:solidFill>
                <a:latin typeface="Cerebri Light Light"/>
              </a:rPr>
              <a:t>, as you would a normal email​</a:t>
            </a:r>
          </a:p>
          <a:p>
            <a:pPr algn="l" marL="502919" indent="-167640" lvl="2">
              <a:lnSpc>
                <a:spcPts val="3079"/>
              </a:lnSpc>
              <a:buFont typeface="Arial"/>
              <a:buChar char="⚬"/>
            </a:pPr>
            <a:r>
              <a:rPr lang="en-US" sz="2199">
                <a:solidFill>
                  <a:srgbClr val="000000"/>
                </a:solidFill>
                <a:latin typeface="Cerebri Light Bold"/>
              </a:rPr>
              <a:t>This will post your response to the discussion thread</a:t>
            </a:r>
            <a:r>
              <a:rPr lang="en-US" sz="2199">
                <a:solidFill>
                  <a:srgbClr val="000000"/>
                </a:solidFill>
                <a:latin typeface="Cerebri Light Light"/>
              </a:rPr>
              <a:t> in the community</a:t>
            </a:r>
          </a:p>
          <a:p>
            <a:pPr algn="l" marL="502919" indent="-167640" lvl="2">
              <a:lnSpc>
                <a:spcPts val="3079"/>
              </a:lnSpc>
              <a:buFont typeface="Arial"/>
              <a:buChar char="⚬"/>
            </a:pPr>
            <a:r>
              <a:rPr lang="en-US" sz="2199">
                <a:solidFill>
                  <a:srgbClr val="000000"/>
                </a:solidFill>
                <a:latin typeface="Cerebri Light Bold"/>
              </a:rPr>
              <a:t>Please note:</a:t>
            </a:r>
            <a:r>
              <a:rPr lang="en-US" sz="2199">
                <a:solidFill>
                  <a:srgbClr val="000000"/>
                </a:solidFill>
                <a:latin typeface="Cerebri Light Light"/>
              </a:rPr>
              <a:t> your email signature may post to the discussion unless you remove it from your message. Anonymous posting is not possible using this posting method.</a:t>
            </a:r>
          </a:p>
        </p:txBody>
      </p:sp>
      <p:sp>
        <p:nvSpPr>
          <p:cNvPr name="TextBox 5" id="5"/>
          <p:cNvSpPr txBox="true"/>
          <p:nvPr/>
        </p:nvSpPr>
        <p:spPr>
          <a:xfrm rot="0">
            <a:off x="1028700" y="3004109"/>
            <a:ext cx="15743581" cy="3159125"/>
          </a:xfrm>
          <a:prstGeom prst="rect">
            <a:avLst/>
          </a:prstGeom>
        </p:spPr>
        <p:txBody>
          <a:bodyPr anchor="t" rtlCol="false" tIns="0" lIns="0" bIns="0" rIns="0">
            <a:spAutoFit/>
          </a:bodyPr>
          <a:lstStyle/>
          <a:p>
            <a:pPr algn="l">
              <a:lnSpc>
                <a:spcPts val="2799"/>
              </a:lnSpc>
            </a:pPr>
            <a:r>
              <a:rPr lang="en-US" sz="1999">
                <a:solidFill>
                  <a:srgbClr val="000000"/>
                </a:solidFill>
                <a:latin typeface="Cerebri Light Bold"/>
              </a:rPr>
              <a:t>Option 1: In the Community</a:t>
            </a:r>
          </a:p>
          <a:p>
            <a:pPr algn="l" marL="457200" indent="-152400" lvl="2">
              <a:lnSpc>
                <a:spcPts val="2799"/>
              </a:lnSpc>
              <a:buFont typeface="Arial"/>
              <a:buChar char="⚬"/>
            </a:pPr>
            <a:r>
              <a:rPr lang="en-US" sz="1999">
                <a:solidFill>
                  <a:srgbClr val="000000"/>
                </a:solidFill>
                <a:latin typeface="Cerebri Light Bold"/>
              </a:rPr>
              <a:t>Navigate to the Create drop down button </a:t>
            </a:r>
            <a:r>
              <a:rPr lang="en-US" sz="1999">
                <a:solidFill>
                  <a:srgbClr val="000000"/>
                </a:solidFill>
                <a:latin typeface="Cerebri Light Light"/>
              </a:rPr>
              <a:t>at the top right of the community homepage to start a post.</a:t>
            </a:r>
          </a:p>
          <a:p>
            <a:pPr algn="l" marL="817032" indent="-204258" lvl="3">
              <a:lnSpc>
                <a:spcPts val="2799"/>
              </a:lnSpc>
              <a:buFont typeface="Arial"/>
              <a:buChar char="￭"/>
            </a:pPr>
            <a:r>
              <a:rPr lang="en-US" sz="1999">
                <a:solidFill>
                  <a:srgbClr val="000000"/>
                </a:solidFill>
                <a:latin typeface="Cerebri Light Light"/>
              </a:rPr>
              <a:t>You will be prompted to choose the community you would like to post in on the post editing page.</a:t>
            </a:r>
          </a:p>
          <a:p>
            <a:pPr algn="l" marL="457200" indent="-152400" lvl="2">
              <a:lnSpc>
                <a:spcPts val="2799"/>
              </a:lnSpc>
              <a:buFont typeface="Arial"/>
              <a:buChar char="⚬"/>
            </a:pPr>
            <a:r>
              <a:rPr lang="en-US" sz="1999">
                <a:solidFill>
                  <a:srgbClr val="000000"/>
                </a:solidFill>
                <a:latin typeface="Cerebri Light Bold"/>
              </a:rPr>
              <a:t>Go to a Community space via the My Communities list,</a:t>
            </a:r>
            <a:r>
              <a:rPr lang="en-US" sz="1999">
                <a:solidFill>
                  <a:srgbClr val="000000"/>
                </a:solidFill>
                <a:latin typeface="Cerebri Light Light"/>
              </a:rPr>
              <a:t> and click the 'Add' button next to the Latest Discussions section on the Community Homepage.</a:t>
            </a:r>
          </a:p>
          <a:p>
            <a:pPr algn="l" marL="457200" indent="-152400" lvl="2">
              <a:lnSpc>
                <a:spcPts val="2799"/>
              </a:lnSpc>
              <a:buFont typeface="Arial"/>
              <a:buChar char="⚬"/>
            </a:pPr>
            <a:r>
              <a:rPr lang="en-US" sz="1999">
                <a:solidFill>
                  <a:srgbClr val="000000"/>
                </a:solidFill>
                <a:latin typeface="Cerebri Light Bold"/>
              </a:rPr>
              <a:t>You can Reply to a message directly on the post both publicly or privately.</a:t>
            </a:r>
          </a:p>
          <a:p>
            <a:pPr algn="l" marL="817032" indent="-204258" lvl="3">
              <a:lnSpc>
                <a:spcPts val="2799"/>
              </a:lnSpc>
              <a:buFont typeface="Arial"/>
              <a:buChar char="￭"/>
            </a:pPr>
            <a:r>
              <a:rPr lang="en-US" sz="1999">
                <a:solidFill>
                  <a:srgbClr val="000000"/>
                </a:solidFill>
                <a:latin typeface="Cerebri Light Light"/>
              </a:rPr>
              <a:t>Choose the 'Reply Directly' option from the drop down menu accessible next to the Reply button.</a:t>
            </a:r>
          </a:p>
          <a:p>
            <a:pPr algn="l" marL="457200" indent="-152400" lvl="2">
              <a:lnSpc>
                <a:spcPts val="2799"/>
              </a:lnSpc>
              <a:buFont typeface="Arial"/>
              <a:buChar char="⚬"/>
            </a:pPr>
            <a:r>
              <a:rPr lang="en-US" sz="1999">
                <a:solidFill>
                  <a:srgbClr val="000000"/>
                </a:solidFill>
                <a:latin typeface="Cerebri Light Bold"/>
              </a:rPr>
              <a:t>Want to save your post or schedule it? You can find your unposted messages by navigating to the 'Contributions &gt; List of Contributions' tab on your community profile.</a:t>
            </a:r>
          </a:p>
        </p:txBody>
      </p:sp>
      <p:grpSp>
        <p:nvGrpSpPr>
          <p:cNvPr name="Group 6" id="6"/>
          <p:cNvGrpSpPr/>
          <p:nvPr/>
        </p:nvGrpSpPr>
        <p:grpSpPr>
          <a:xfrm rot="5400000">
            <a:off x="-4961052" y="4961052"/>
            <a:ext cx="10287000" cy="364897"/>
            <a:chOff x="0" y="0"/>
            <a:chExt cx="13716000" cy="486529"/>
          </a:xfrm>
        </p:grpSpPr>
        <p:sp>
          <p:nvSpPr>
            <p:cNvPr name="Freeform 7" id="7"/>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sp>
        <p:nvSpPr>
          <p:cNvPr name="TextBox 8" id="8"/>
          <p:cNvSpPr txBox="true"/>
          <p:nvPr/>
        </p:nvSpPr>
        <p:spPr>
          <a:xfrm rot="0">
            <a:off x="56225" y="24354"/>
            <a:ext cx="308672" cy="555943"/>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9</a:t>
            </a:r>
          </a:p>
        </p:txBody>
      </p:sp>
      <p:grpSp>
        <p:nvGrpSpPr>
          <p:cNvPr name="Group 9" id="9"/>
          <p:cNvGrpSpPr/>
          <p:nvPr/>
        </p:nvGrpSpPr>
        <p:grpSpPr>
          <a:xfrm rot="0">
            <a:off x="13405135" y="9510407"/>
            <a:ext cx="5241041" cy="569380"/>
            <a:chOff x="0" y="0"/>
            <a:chExt cx="6988055" cy="759173"/>
          </a:xfrm>
        </p:grpSpPr>
        <p:sp>
          <p:nvSpPr>
            <p:cNvPr name="Freeform 10" id="10"/>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sp>
        <p:nvSpPr>
          <p:cNvPr name="TextBox 11" id="11"/>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3483928"/>
            <a:ext cx="11594160" cy="2990215"/>
          </a:xfrm>
          <a:prstGeom prst="rect">
            <a:avLst/>
          </a:prstGeom>
        </p:spPr>
        <p:txBody>
          <a:bodyPr anchor="t" rtlCol="false" tIns="0" lIns="0" bIns="0" rIns="0">
            <a:spAutoFit/>
          </a:bodyPr>
          <a:lstStyle/>
          <a:p>
            <a:pPr algn="l">
              <a:lnSpc>
                <a:spcPts val="2659"/>
              </a:lnSpc>
            </a:pPr>
            <a:r>
              <a:rPr lang="en-US" sz="1899">
                <a:solidFill>
                  <a:srgbClr val="000000"/>
                </a:solidFill>
                <a:latin typeface="Cerebri Light Bold"/>
              </a:rPr>
              <a:t>Tagging Other Members</a:t>
            </a:r>
          </a:p>
          <a:p>
            <a:pPr algn="l">
              <a:lnSpc>
                <a:spcPts val="2659"/>
              </a:lnSpc>
            </a:pPr>
            <a:r>
              <a:rPr lang="en-US" sz="1899">
                <a:solidFill>
                  <a:srgbClr val="000000"/>
                </a:solidFill>
                <a:latin typeface="Cerebri Light Light"/>
              </a:rPr>
              <a:t>As you participate in various discussions with other members, you may come across a topic you are unfamiliar with but know an expert on the topic who might be able to help – this is a great opportunity to leverage this feature!</a:t>
            </a:r>
          </a:p>
          <a:p>
            <a:pPr algn="l">
              <a:lnSpc>
                <a:spcPts val="2659"/>
              </a:lnSpc>
            </a:pPr>
            <a:r>
              <a:rPr lang="en-US" sz="1899">
                <a:solidFill>
                  <a:srgbClr val="000000"/>
                </a:solidFill>
                <a:latin typeface="Cerebri Light Light"/>
              </a:rPr>
              <a:t>Members you @mention will receive an email that they've been mentioned with a quick link right to the post.</a:t>
            </a:r>
          </a:p>
          <a:p>
            <a:pPr algn="l">
              <a:lnSpc>
                <a:spcPts val="2659"/>
              </a:lnSpc>
            </a:pPr>
            <a:r>
              <a:rPr lang="en-US" sz="1899">
                <a:solidFill>
                  <a:srgbClr val="000000"/>
                </a:solidFill>
                <a:latin typeface="Cerebri Light Light"/>
              </a:rPr>
              <a:t>When posting a thread simply type @ or click the @ icon in the editing bar (as pictured) and then begin typing the name of whoever you'd like! The Community platform will provide a drop down list of potential members matching your query for you to select from. You then select the member and their name will appear like this </a:t>
            </a:r>
            <a:r>
              <a:rPr lang="en-US" sz="1899">
                <a:solidFill>
                  <a:srgbClr val="000000"/>
                </a:solidFill>
                <a:latin typeface="Cerebri Light Bold"/>
              </a:rPr>
              <a:t>@John Smith.</a:t>
            </a:r>
          </a:p>
        </p:txBody>
      </p:sp>
      <p:grpSp>
        <p:nvGrpSpPr>
          <p:cNvPr name="Group 3" id="3"/>
          <p:cNvGrpSpPr/>
          <p:nvPr/>
        </p:nvGrpSpPr>
        <p:grpSpPr>
          <a:xfrm rot="5400000">
            <a:off x="-4943475" y="4943475"/>
            <a:ext cx="10287000" cy="400050"/>
            <a:chOff x="0" y="0"/>
            <a:chExt cx="13716000" cy="533400"/>
          </a:xfrm>
        </p:grpSpPr>
        <p:sp>
          <p:nvSpPr>
            <p:cNvPr name="Freeform 4" id="4"/>
            <p:cNvSpPr/>
            <p:nvPr/>
          </p:nvSpPr>
          <p:spPr>
            <a:xfrm>
              <a:off x="0" y="0"/>
              <a:ext cx="13716000" cy="533400"/>
            </a:xfrm>
            <a:custGeom>
              <a:avLst/>
              <a:gdLst/>
              <a:ahLst/>
              <a:cxnLst/>
              <a:rect r="r" b="b" t="t" l="l"/>
              <a:pathLst>
                <a:path h="533400" w="13716000">
                  <a:moveTo>
                    <a:pt x="0" y="0"/>
                  </a:moveTo>
                  <a:lnTo>
                    <a:pt x="13716000" y="0"/>
                  </a:lnTo>
                  <a:lnTo>
                    <a:pt x="13716000" y="533400"/>
                  </a:lnTo>
                  <a:lnTo>
                    <a:pt x="0" y="533400"/>
                  </a:lnTo>
                  <a:close/>
                </a:path>
              </a:pathLst>
            </a:custGeom>
            <a:solidFill>
              <a:srgbClr val="DFDFE1"/>
            </a:solidFill>
          </p:spPr>
        </p:sp>
      </p:grpSp>
      <p:sp>
        <p:nvSpPr>
          <p:cNvPr name="TextBox 5" id="5"/>
          <p:cNvSpPr txBox="true"/>
          <p:nvPr/>
        </p:nvSpPr>
        <p:spPr>
          <a:xfrm rot="0">
            <a:off x="56225" y="67217"/>
            <a:ext cx="308671" cy="334009"/>
          </a:xfrm>
          <a:prstGeom prst="rect">
            <a:avLst/>
          </a:prstGeom>
        </p:spPr>
        <p:txBody>
          <a:bodyPr anchor="t" rtlCol="false" tIns="0" lIns="0" bIns="0" rIns="0">
            <a:spAutoFit/>
          </a:bodyPr>
          <a:lstStyle/>
          <a:p>
            <a:pPr algn="l">
              <a:lnSpc>
                <a:spcPts val="2590"/>
              </a:lnSpc>
            </a:pPr>
            <a:r>
              <a:rPr lang="en-US" sz="1850">
                <a:solidFill>
                  <a:srgbClr val="3E3E3C"/>
                </a:solidFill>
                <a:latin typeface="Cerebri Bold Bold"/>
              </a:rPr>
              <a:t>10</a:t>
            </a:r>
          </a:p>
        </p:txBody>
      </p:sp>
      <p:pic>
        <p:nvPicPr>
          <p:cNvPr name="Picture 6" id="6"/>
          <p:cNvPicPr>
            <a:picLocks noChangeAspect="true"/>
          </p:cNvPicPr>
          <p:nvPr/>
        </p:nvPicPr>
        <p:blipFill>
          <a:blip r:embed="rId2"/>
          <a:srcRect l="0" t="0" r="354" b="354"/>
          <a:stretch>
            <a:fillRect/>
          </a:stretch>
        </p:blipFill>
        <p:spPr>
          <a:xfrm flipH="false" flipV="false" rot="0">
            <a:off x="13252229" y="4280686"/>
            <a:ext cx="3674503" cy="1167420"/>
          </a:xfrm>
          <a:prstGeom prst="rect">
            <a:avLst/>
          </a:prstGeom>
        </p:spPr>
      </p:pic>
      <p:sp>
        <p:nvSpPr>
          <p:cNvPr name="TextBox 7" id="7"/>
          <p:cNvSpPr txBox="true"/>
          <p:nvPr/>
        </p:nvSpPr>
        <p:spPr>
          <a:xfrm rot="0">
            <a:off x="1028700" y="803832"/>
            <a:ext cx="16230600"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Discussion Tagging</a:t>
            </a:r>
          </a:p>
        </p:txBody>
      </p:sp>
      <p:sp>
        <p:nvSpPr>
          <p:cNvPr name="TextBox 8" id="8"/>
          <p:cNvSpPr txBox="true"/>
          <p:nvPr/>
        </p:nvSpPr>
        <p:spPr>
          <a:xfrm rot="0">
            <a:off x="1028700" y="2157654"/>
            <a:ext cx="16384445" cy="11036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Members can also tag each other and use hashtags to mark their posts with topics to optimise the Search function in the community.</a:t>
            </a:r>
          </a:p>
        </p:txBody>
      </p:sp>
      <p:grpSp>
        <p:nvGrpSpPr>
          <p:cNvPr name="Group 9" id="9"/>
          <p:cNvGrpSpPr/>
          <p:nvPr/>
        </p:nvGrpSpPr>
        <p:grpSpPr>
          <a:xfrm rot="-5625003">
            <a:off x="14526315" y="5704183"/>
            <a:ext cx="625219" cy="38100"/>
            <a:chOff x="0" y="0"/>
            <a:chExt cx="833625" cy="50800"/>
          </a:xfrm>
        </p:grpSpPr>
        <p:sp>
          <p:nvSpPr>
            <p:cNvPr name="Freeform 10" id="10"/>
            <p:cNvSpPr/>
            <p:nvPr/>
          </p:nvSpPr>
          <p:spPr>
            <a:xfrm>
              <a:off x="25400" y="0"/>
              <a:ext cx="782828" cy="50800"/>
            </a:xfrm>
            <a:custGeom>
              <a:avLst/>
              <a:gdLst/>
              <a:ahLst/>
              <a:cxnLst/>
              <a:rect r="r" b="b" t="t" l="l"/>
              <a:pathLst>
                <a:path h="50800" w="782828">
                  <a:moveTo>
                    <a:pt x="0" y="0"/>
                  </a:moveTo>
                  <a:lnTo>
                    <a:pt x="782828" y="0"/>
                  </a:lnTo>
                  <a:lnTo>
                    <a:pt x="782828" y="50800"/>
                  </a:lnTo>
                  <a:lnTo>
                    <a:pt x="0" y="50800"/>
                  </a:lnTo>
                  <a:close/>
                </a:path>
              </a:pathLst>
            </a:custGeom>
            <a:solidFill>
              <a:srgbClr val="DF2620"/>
            </a:solidFill>
          </p:spPr>
        </p:sp>
      </p:grpSp>
      <p:sp>
        <p:nvSpPr>
          <p:cNvPr name="TextBox 11" id="11"/>
          <p:cNvSpPr txBox="true"/>
          <p:nvPr/>
        </p:nvSpPr>
        <p:spPr>
          <a:xfrm rot="0">
            <a:off x="1028700" y="6688772"/>
            <a:ext cx="16230600" cy="2806700"/>
          </a:xfrm>
          <a:prstGeom prst="rect">
            <a:avLst/>
          </a:prstGeom>
        </p:spPr>
        <p:txBody>
          <a:bodyPr anchor="t" rtlCol="false" tIns="0" lIns="0" bIns="0" rIns="0">
            <a:spAutoFit/>
          </a:bodyPr>
          <a:lstStyle/>
          <a:p>
            <a:pPr algn="l">
              <a:lnSpc>
                <a:spcPts val="2799"/>
              </a:lnSpc>
            </a:pPr>
            <a:r>
              <a:rPr lang="en-US" sz="1999">
                <a:solidFill>
                  <a:srgbClr val="000000"/>
                </a:solidFill>
                <a:latin typeface="Cerebri Light Bold"/>
              </a:rPr>
              <a:t>Tagging Your Posts and Library Entries</a:t>
            </a:r>
          </a:p>
          <a:p>
            <a:pPr algn="l">
              <a:lnSpc>
                <a:spcPts val="2799"/>
              </a:lnSpc>
            </a:pPr>
            <a:r>
              <a:rPr lang="en-US" sz="1999">
                <a:solidFill>
                  <a:srgbClr val="000000"/>
                </a:solidFill>
                <a:latin typeface="Cerebri Light Light"/>
              </a:rPr>
              <a:t>Tags help provide additional information or categorise content, and can provide a shortcut for searching so that members can discover other content tagged with the same tag. For example, click on a tag and you will be directed to search results filtered by that tag.</a:t>
            </a:r>
          </a:p>
          <a:p>
            <a:pPr algn="l">
              <a:lnSpc>
                <a:spcPts val="2799"/>
              </a:lnSpc>
            </a:pPr>
            <a:r>
              <a:rPr lang="en-US" sz="1999">
                <a:solidFill>
                  <a:srgbClr val="000000"/>
                </a:solidFill>
                <a:latin typeface="Cerebri Light Light"/>
              </a:rPr>
              <a:t>Members can apply/remove tags in their own content. If a member forgets to add a tag to their content, then Community Administrators can add tags retroactively too.</a:t>
            </a:r>
          </a:p>
          <a:p>
            <a:pPr algn="l">
              <a:lnSpc>
                <a:spcPts val="2799"/>
              </a:lnSpc>
            </a:pPr>
            <a:r>
              <a:rPr lang="en-US" sz="1999">
                <a:solidFill>
                  <a:srgbClr val="000000"/>
                </a:solidFill>
                <a:latin typeface="Cerebri Light Light"/>
              </a:rPr>
              <a:t>To apply/remove tags: start by typing "#" or click on the # icon when you are writing a post or adding a library entry. You will see a list of tags appear dropping down from your text. Select the tag you would like to use, or create one of your own related to your post by finishing your topic keyword (s).</a:t>
            </a:r>
          </a:p>
        </p:txBody>
      </p:sp>
      <p:grpSp>
        <p:nvGrpSpPr>
          <p:cNvPr name="Group 12" id="12"/>
          <p:cNvGrpSpPr/>
          <p:nvPr/>
        </p:nvGrpSpPr>
        <p:grpSpPr>
          <a:xfrm rot="-5625003">
            <a:off x="14981603" y="5704183"/>
            <a:ext cx="625219" cy="38100"/>
            <a:chOff x="0" y="0"/>
            <a:chExt cx="833625" cy="50800"/>
          </a:xfrm>
        </p:grpSpPr>
        <p:sp>
          <p:nvSpPr>
            <p:cNvPr name="Freeform 13" id="13"/>
            <p:cNvSpPr/>
            <p:nvPr/>
          </p:nvSpPr>
          <p:spPr>
            <a:xfrm>
              <a:off x="25400" y="0"/>
              <a:ext cx="782828" cy="50800"/>
            </a:xfrm>
            <a:custGeom>
              <a:avLst/>
              <a:gdLst/>
              <a:ahLst/>
              <a:cxnLst/>
              <a:rect r="r" b="b" t="t" l="l"/>
              <a:pathLst>
                <a:path h="50800" w="782828">
                  <a:moveTo>
                    <a:pt x="0" y="0"/>
                  </a:moveTo>
                  <a:lnTo>
                    <a:pt x="782828" y="0"/>
                  </a:lnTo>
                  <a:lnTo>
                    <a:pt x="782828" y="50800"/>
                  </a:lnTo>
                  <a:lnTo>
                    <a:pt x="0" y="50800"/>
                  </a:lnTo>
                  <a:close/>
                </a:path>
              </a:pathLst>
            </a:custGeom>
            <a:solidFill>
              <a:srgbClr val="DF2620"/>
            </a:solidFill>
          </p:spPr>
        </p:sp>
      </p:grpSp>
      <p:grpSp>
        <p:nvGrpSpPr>
          <p:cNvPr name="Group 14" id="14"/>
          <p:cNvGrpSpPr/>
          <p:nvPr/>
        </p:nvGrpSpPr>
        <p:grpSpPr>
          <a:xfrm rot="0">
            <a:off x="13405135" y="9510407"/>
            <a:ext cx="5241041" cy="569380"/>
            <a:chOff x="0" y="0"/>
            <a:chExt cx="6988055" cy="759173"/>
          </a:xfrm>
        </p:grpSpPr>
        <p:sp>
          <p:nvSpPr>
            <p:cNvPr name="Freeform 15" id="1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sp>
        <p:nvSpPr>
          <p:cNvPr name="TextBox 16" id="16"/>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519648" y="3674061"/>
            <a:ext cx="1798937" cy="354453"/>
            <a:chOff x="0" y="0"/>
            <a:chExt cx="2398583" cy="472604"/>
          </a:xfrm>
        </p:grpSpPr>
        <p:sp>
          <p:nvSpPr>
            <p:cNvPr name="Freeform 3" id="3"/>
            <p:cNvSpPr/>
            <p:nvPr/>
          </p:nvSpPr>
          <p:spPr>
            <a:xfrm>
              <a:off x="0" y="0"/>
              <a:ext cx="2398522" cy="472567"/>
            </a:xfrm>
            <a:custGeom>
              <a:avLst/>
              <a:gdLst/>
              <a:ahLst/>
              <a:cxnLst/>
              <a:rect r="r" b="b" t="t" l="l"/>
              <a:pathLst>
                <a:path h="472567" w="2398522">
                  <a:moveTo>
                    <a:pt x="0" y="0"/>
                  </a:moveTo>
                  <a:lnTo>
                    <a:pt x="2398522" y="0"/>
                  </a:lnTo>
                  <a:lnTo>
                    <a:pt x="2398522" y="472567"/>
                  </a:lnTo>
                  <a:lnTo>
                    <a:pt x="0" y="472567"/>
                  </a:lnTo>
                  <a:close/>
                </a:path>
              </a:pathLst>
            </a:custGeom>
            <a:solidFill>
              <a:srgbClr val="FFFFFF"/>
            </a:solidFill>
          </p:spPr>
        </p:sp>
      </p:grpSp>
      <p:grpSp>
        <p:nvGrpSpPr>
          <p:cNvPr name="Group 4" id="4"/>
          <p:cNvGrpSpPr/>
          <p:nvPr/>
        </p:nvGrpSpPr>
        <p:grpSpPr>
          <a:xfrm rot="5400000">
            <a:off x="-4948238" y="4948238"/>
            <a:ext cx="10287000" cy="390525"/>
            <a:chOff x="0" y="0"/>
            <a:chExt cx="13716000" cy="520700"/>
          </a:xfrm>
        </p:grpSpPr>
        <p:sp>
          <p:nvSpPr>
            <p:cNvPr name="Freeform 5" id="5"/>
            <p:cNvSpPr/>
            <p:nvPr/>
          </p:nvSpPr>
          <p:spPr>
            <a:xfrm>
              <a:off x="0" y="0"/>
              <a:ext cx="13716000" cy="520700"/>
            </a:xfrm>
            <a:custGeom>
              <a:avLst/>
              <a:gdLst/>
              <a:ahLst/>
              <a:cxnLst/>
              <a:rect r="r" b="b" t="t" l="l"/>
              <a:pathLst>
                <a:path h="520700" w="13716000">
                  <a:moveTo>
                    <a:pt x="0" y="0"/>
                  </a:moveTo>
                  <a:lnTo>
                    <a:pt x="13716000" y="0"/>
                  </a:lnTo>
                  <a:lnTo>
                    <a:pt x="13716000" y="520700"/>
                  </a:lnTo>
                  <a:lnTo>
                    <a:pt x="0" y="520700"/>
                  </a:lnTo>
                  <a:close/>
                </a:path>
              </a:pathLst>
            </a:custGeom>
            <a:solidFill>
              <a:srgbClr val="DFDFE1"/>
            </a:solidFill>
          </p:spPr>
        </p:sp>
      </p:grpSp>
      <p:grpSp>
        <p:nvGrpSpPr>
          <p:cNvPr name="Group 6" id="6"/>
          <p:cNvGrpSpPr/>
          <p:nvPr/>
        </p:nvGrpSpPr>
        <p:grpSpPr>
          <a:xfrm rot="0">
            <a:off x="13405135" y="9510407"/>
            <a:ext cx="5241041" cy="569380"/>
            <a:chOff x="0" y="0"/>
            <a:chExt cx="6988055" cy="759173"/>
          </a:xfrm>
        </p:grpSpPr>
        <p:sp>
          <p:nvSpPr>
            <p:cNvPr name="Freeform 7" id="7"/>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8" id="8"/>
          <p:cNvPicPr>
            <a:picLocks noChangeAspect="true"/>
          </p:cNvPicPr>
          <p:nvPr/>
        </p:nvPicPr>
        <p:blipFill>
          <a:blip r:embed="rId2"/>
          <a:srcRect l="0" t="0" r="0" b="0"/>
          <a:stretch>
            <a:fillRect/>
          </a:stretch>
        </p:blipFill>
        <p:spPr>
          <a:xfrm flipH="false" flipV="false" rot="0">
            <a:off x="9881118" y="3480359"/>
            <a:ext cx="7934248" cy="5109713"/>
          </a:xfrm>
          <a:prstGeom prst="rect">
            <a:avLst/>
          </a:prstGeom>
        </p:spPr>
      </p:pic>
      <p:sp>
        <p:nvSpPr>
          <p:cNvPr name="TextBox 9" id="9"/>
          <p:cNvSpPr txBox="true"/>
          <p:nvPr/>
        </p:nvSpPr>
        <p:spPr>
          <a:xfrm rot="0">
            <a:off x="1028700" y="800100"/>
            <a:ext cx="16230600"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Community Directory</a:t>
            </a:r>
          </a:p>
        </p:txBody>
      </p:sp>
      <p:sp>
        <p:nvSpPr>
          <p:cNvPr name="TextBox 10" id="10"/>
          <p:cNvSpPr txBox="true"/>
          <p:nvPr/>
        </p:nvSpPr>
        <p:spPr>
          <a:xfrm rot="0">
            <a:off x="1028700" y="2157654"/>
            <a:ext cx="16384445" cy="104648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There is a community member directory accessible via the URL: https://client.intersystems.com/network/members  </a:t>
            </a:r>
          </a:p>
        </p:txBody>
      </p:sp>
      <p:sp>
        <p:nvSpPr>
          <p:cNvPr name="TextBox 11" id="11"/>
          <p:cNvSpPr txBox="true"/>
          <p:nvPr/>
        </p:nvSpPr>
        <p:spPr>
          <a:xfrm rot="0">
            <a:off x="1028700" y="3703896"/>
            <a:ext cx="8483837" cy="5434331"/>
          </a:xfrm>
          <a:prstGeom prst="rect">
            <a:avLst/>
          </a:prstGeom>
        </p:spPr>
        <p:txBody>
          <a:bodyPr anchor="t" rtlCol="false" tIns="0" lIns="0" bIns="0" rIns="0">
            <a:spAutoFit/>
          </a:bodyPr>
          <a:lstStyle/>
          <a:p>
            <a:pPr algn="l">
              <a:lnSpc>
                <a:spcPts val="3919"/>
              </a:lnSpc>
            </a:pPr>
            <a:r>
              <a:rPr lang="en-US" sz="2799">
                <a:solidFill>
                  <a:srgbClr val="000000"/>
                </a:solidFill>
                <a:latin typeface="Cerebri Light Light"/>
              </a:rPr>
              <a:t>Members can search for peers via</a:t>
            </a:r>
          </a:p>
          <a:p>
            <a:pPr algn="l" marL="640074" indent="-213358" lvl="2">
              <a:lnSpc>
                <a:spcPts val="3919"/>
              </a:lnSpc>
              <a:buFont typeface="Arial"/>
              <a:buChar char="⚬"/>
            </a:pPr>
            <a:r>
              <a:rPr lang="en-US" sz="2799">
                <a:solidFill>
                  <a:srgbClr val="000000"/>
                </a:solidFill>
                <a:latin typeface="Cerebri Light Light"/>
              </a:rPr>
              <a:t>Name</a:t>
            </a:r>
          </a:p>
          <a:p>
            <a:pPr algn="l" marL="640074" indent="-213358" lvl="2">
              <a:lnSpc>
                <a:spcPts val="3919"/>
              </a:lnSpc>
              <a:buFont typeface="Arial"/>
              <a:buChar char="⚬"/>
            </a:pPr>
            <a:r>
              <a:rPr lang="en-US" sz="2799">
                <a:solidFill>
                  <a:srgbClr val="000000"/>
                </a:solidFill>
                <a:latin typeface="Cerebri Light Light"/>
              </a:rPr>
              <a:t>Company Name (if the member you are looking for has added this information to their profile)</a:t>
            </a:r>
          </a:p>
          <a:p>
            <a:pPr algn="l" marL="640074" indent="-213358" lvl="2">
              <a:lnSpc>
                <a:spcPts val="3919"/>
              </a:lnSpc>
              <a:buFont typeface="Arial"/>
              <a:buChar char="⚬"/>
            </a:pPr>
            <a:r>
              <a:rPr lang="en-US" sz="2799">
                <a:solidFill>
                  <a:srgbClr val="000000"/>
                </a:solidFill>
                <a:latin typeface="Cerebri Light Light"/>
              </a:rPr>
              <a:t>Email address</a:t>
            </a:r>
          </a:p>
          <a:p>
            <a:pPr algn="l" marL="640074" indent="-213358" lvl="2">
              <a:lnSpc>
                <a:spcPts val="3919"/>
              </a:lnSpc>
              <a:buFont typeface="Arial"/>
              <a:buChar char="⚬"/>
            </a:pPr>
            <a:r>
              <a:rPr lang="en-US" sz="2799">
                <a:solidFill>
                  <a:srgbClr val="000000"/>
                </a:solidFill>
                <a:latin typeface="Cerebri Light Light"/>
              </a:rPr>
              <a:t>City</a:t>
            </a:r>
          </a:p>
          <a:p>
            <a:pPr algn="l" marL="640074" indent="-213358" lvl="2">
              <a:lnSpc>
                <a:spcPts val="3919"/>
              </a:lnSpc>
              <a:buFont typeface="Arial"/>
              <a:buChar char="⚬"/>
            </a:pPr>
            <a:r>
              <a:rPr lang="en-US" sz="2799">
                <a:solidFill>
                  <a:srgbClr val="000000"/>
                </a:solidFill>
                <a:latin typeface="Cerebri Light Light"/>
              </a:rPr>
              <a:t>Country</a:t>
            </a:r>
          </a:p>
          <a:p>
            <a:pPr algn="l">
              <a:lnSpc>
                <a:spcPts val="3919"/>
              </a:lnSpc>
            </a:pPr>
          </a:p>
          <a:p>
            <a:pPr algn="l" marL="640074" indent="-213358" lvl="2">
              <a:lnSpc>
                <a:spcPts val="3919"/>
              </a:lnSpc>
            </a:pPr>
            <a:r>
              <a:rPr lang="en-US" sz="2799">
                <a:solidFill>
                  <a:srgbClr val="000000"/>
                </a:solidFill>
                <a:latin typeface="Cerebri Light Light"/>
              </a:rPr>
              <a:t>Note: if another member has elected to remove themselves from the directory, you will not be able to find them using this search area. </a:t>
            </a:r>
          </a:p>
        </p:txBody>
      </p:sp>
      <p:sp>
        <p:nvSpPr>
          <p:cNvPr name="TextBox 12" id="12"/>
          <p:cNvSpPr txBox="true"/>
          <p:nvPr/>
        </p:nvSpPr>
        <p:spPr>
          <a:xfrm rot="0">
            <a:off x="37175" y="74360"/>
            <a:ext cx="308672" cy="326866"/>
          </a:xfrm>
          <a:prstGeom prst="rect">
            <a:avLst/>
          </a:prstGeom>
        </p:spPr>
        <p:txBody>
          <a:bodyPr anchor="t" rtlCol="false" tIns="0" lIns="0" bIns="0" rIns="0">
            <a:spAutoFit/>
          </a:bodyPr>
          <a:lstStyle/>
          <a:p>
            <a:pPr algn="l">
              <a:lnSpc>
                <a:spcPts val="2590"/>
              </a:lnSpc>
            </a:pPr>
            <a:r>
              <a:rPr lang="en-US" sz="1850">
                <a:solidFill>
                  <a:srgbClr val="3E3E3C"/>
                </a:solidFill>
                <a:latin typeface="Cerebri Bold Bold"/>
              </a:rPr>
              <a:t>11</a:t>
            </a:r>
          </a:p>
        </p:txBody>
      </p:sp>
      <p:sp>
        <p:nvSpPr>
          <p:cNvPr name="TextBox 13" id="13"/>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948238" y="4948238"/>
            <a:ext cx="10287000" cy="390525"/>
            <a:chOff x="0" y="0"/>
            <a:chExt cx="13716000" cy="520700"/>
          </a:xfrm>
        </p:grpSpPr>
        <p:sp>
          <p:nvSpPr>
            <p:cNvPr name="Freeform 3" id="3"/>
            <p:cNvSpPr/>
            <p:nvPr/>
          </p:nvSpPr>
          <p:spPr>
            <a:xfrm>
              <a:off x="0" y="0"/>
              <a:ext cx="13716000" cy="520700"/>
            </a:xfrm>
            <a:custGeom>
              <a:avLst/>
              <a:gdLst/>
              <a:ahLst/>
              <a:cxnLst/>
              <a:rect r="r" b="b" t="t" l="l"/>
              <a:pathLst>
                <a:path h="520700" w="13716000">
                  <a:moveTo>
                    <a:pt x="0" y="0"/>
                  </a:moveTo>
                  <a:lnTo>
                    <a:pt x="13716000" y="0"/>
                  </a:lnTo>
                  <a:lnTo>
                    <a:pt x="13716000" y="520700"/>
                  </a:lnTo>
                  <a:lnTo>
                    <a:pt x="0" y="520700"/>
                  </a:lnTo>
                  <a:close/>
                </a:path>
              </a:pathLst>
            </a:custGeom>
            <a:solidFill>
              <a:srgbClr val="DFDFE1"/>
            </a:solidFill>
          </p:spPr>
        </p:sp>
      </p:grpSp>
      <p:grpSp>
        <p:nvGrpSpPr>
          <p:cNvPr name="Group 4" id="4"/>
          <p:cNvGrpSpPr/>
          <p:nvPr/>
        </p:nvGrpSpPr>
        <p:grpSpPr>
          <a:xfrm rot="0">
            <a:off x="13405135" y="9510407"/>
            <a:ext cx="5241041" cy="569380"/>
            <a:chOff x="0" y="0"/>
            <a:chExt cx="6988055" cy="759173"/>
          </a:xfrm>
        </p:grpSpPr>
        <p:sp>
          <p:nvSpPr>
            <p:cNvPr name="Freeform 5" id="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6" id="6"/>
          <p:cNvPicPr>
            <a:picLocks noChangeAspect="true"/>
          </p:cNvPicPr>
          <p:nvPr/>
        </p:nvPicPr>
        <p:blipFill>
          <a:blip r:embed="rId2"/>
          <a:srcRect l="0" t="0" r="0" b="0"/>
          <a:stretch>
            <a:fillRect/>
          </a:stretch>
        </p:blipFill>
        <p:spPr>
          <a:xfrm flipH="false" flipV="false" rot="0">
            <a:off x="9418519" y="4352751"/>
            <a:ext cx="8359138" cy="4227357"/>
          </a:xfrm>
          <a:prstGeom prst="rect">
            <a:avLst/>
          </a:prstGeom>
        </p:spPr>
      </p:pic>
      <p:sp>
        <p:nvSpPr>
          <p:cNvPr name="TextBox 7" id="7"/>
          <p:cNvSpPr txBox="true"/>
          <p:nvPr/>
        </p:nvSpPr>
        <p:spPr>
          <a:xfrm rot="0">
            <a:off x="1028700" y="800100"/>
            <a:ext cx="16230600"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Moderation and Terms &amp; Conditions</a:t>
            </a:r>
          </a:p>
        </p:txBody>
      </p:sp>
      <p:sp>
        <p:nvSpPr>
          <p:cNvPr name="TextBox 8" id="8"/>
          <p:cNvSpPr txBox="true"/>
          <p:nvPr/>
        </p:nvSpPr>
        <p:spPr>
          <a:xfrm rot="0">
            <a:off x="1028700" y="2114749"/>
            <a:ext cx="16384445" cy="16370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All members are encouraged to share in the community, keeping in mind the community Terms &amp; Conditions (T&amp;Cs) and being mindful to be supportive and productive whilst participating in discussions.</a:t>
            </a:r>
          </a:p>
        </p:txBody>
      </p:sp>
      <p:sp>
        <p:nvSpPr>
          <p:cNvPr name="TextBox 9" id="9"/>
          <p:cNvSpPr txBox="true"/>
          <p:nvPr/>
        </p:nvSpPr>
        <p:spPr>
          <a:xfrm rot="0">
            <a:off x="1028700" y="3942279"/>
            <a:ext cx="7949804" cy="5434965"/>
          </a:xfrm>
          <a:prstGeom prst="rect">
            <a:avLst/>
          </a:prstGeom>
        </p:spPr>
        <p:txBody>
          <a:bodyPr anchor="t" rtlCol="false" tIns="0" lIns="0" bIns="0" rIns="0">
            <a:spAutoFit/>
          </a:bodyPr>
          <a:lstStyle/>
          <a:p>
            <a:pPr algn="l">
              <a:lnSpc>
                <a:spcPts val="3359"/>
              </a:lnSpc>
            </a:pPr>
            <a:r>
              <a:rPr lang="en-US" sz="2399">
                <a:solidFill>
                  <a:srgbClr val="000000"/>
                </a:solidFill>
                <a:latin typeface="Cerebri Light Light"/>
              </a:rPr>
              <a:t>The community is regularly monitored by EA moderators and posts that conflict with the T&amp;Cs will be proactively removed, edited in consultation with the post's author, or outright rejected if the post is not possible to amend to comply with the T&amp;Cs.</a:t>
            </a:r>
          </a:p>
          <a:p>
            <a:pPr algn="l">
              <a:lnSpc>
                <a:spcPts val="3359"/>
              </a:lnSpc>
            </a:pPr>
            <a:r>
              <a:rPr lang="en-US" sz="2399">
                <a:solidFill>
                  <a:srgbClr val="000000"/>
                </a:solidFill>
                <a:latin typeface="Cerebri Light Bold"/>
              </a:rPr>
              <a:t>If you feel that a post in the community requires moderation (temporary or permanent), you can flag the post by choosing the 'Mark As Inappropriate' option from the drop down menu next to the Reply button on a post.</a:t>
            </a:r>
          </a:p>
          <a:p>
            <a:pPr algn="l">
              <a:lnSpc>
                <a:spcPts val="3359"/>
              </a:lnSpc>
            </a:pPr>
            <a:r>
              <a:rPr lang="en-US" sz="2399">
                <a:solidFill>
                  <a:srgbClr val="000000"/>
                </a:solidFill>
                <a:latin typeface="Cerebri Light Light"/>
              </a:rPr>
              <a:t>If the post is deemed to not conflict with the T&amp;Cs, the post may be re-approved or you may be contacted to discuss your reason for flagging further.</a:t>
            </a:r>
          </a:p>
        </p:txBody>
      </p:sp>
      <p:sp>
        <p:nvSpPr>
          <p:cNvPr name="TextBox 10" id="10"/>
          <p:cNvSpPr txBox="true"/>
          <p:nvPr/>
        </p:nvSpPr>
        <p:spPr>
          <a:xfrm rot="0">
            <a:off x="37175" y="74360"/>
            <a:ext cx="308672" cy="326866"/>
          </a:xfrm>
          <a:prstGeom prst="rect">
            <a:avLst/>
          </a:prstGeom>
        </p:spPr>
        <p:txBody>
          <a:bodyPr anchor="t" rtlCol="false" tIns="0" lIns="0" bIns="0" rIns="0">
            <a:spAutoFit/>
          </a:bodyPr>
          <a:lstStyle/>
          <a:p>
            <a:pPr algn="l">
              <a:lnSpc>
                <a:spcPts val="2590"/>
              </a:lnSpc>
            </a:pPr>
            <a:r>
              <a:rPr lang="en-US" sz="1850">
                <a:solidFill>
                  <a:srgbClr val="3E3E3C"/>
                </a:solidFill>
                <a:latin typeface="Cerebri Bold Bold"/>
              </a:rPr>
              <a:t>12</a:t>
            </a:r>
          </a:p>
        </p:txBody>
      </p:sp>
      <p:sp>
        <p:nvSpPr>
          <p:cNvPr name="TextBox 11" id="11"/>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948238" y="4948238"/>
            <a:ext cx="10287000" cy="390525"/>
            <a:chOff x="0" y="0"/>
            <a:chExt cx="13716000" cy="520700"/>
          </a:xfrm>
        </p:grpSpPr>
        <p:sp>
          <p:nvSpPr>
            <p:cNvPr name="Freeform 3" id="3"/>
            <p:cNvSpPr/>
            <p:nvPr/>
          </p:nvSpPr>
          <p:spPr>
            <a:xfrm>
              <a:off x="0" y="0"/>
              <a:ext cx="13716000" cy="520700"/>
            </a:xfrm>
            <a:custGeom>
              <a:avLst/>
              <a:gdLst/>
              <a:ahLst/>
              <a:cxnLst/>
              <a:rect r="r" b="b" t="t" l="l"/>
              <a:pathLst>
                <a:path h="520700" w="13716000">
                  <a:moveTo>
                    <a:pt x="0" y="0"/>
                  </a:moveTo>
                  <a:lnTo>
                    <a:pt x="13716000" y="0"/>
                  </a:lnTo>
                  <a:lnTo>
                    <a:pt x="13716000" y="520700"/>
                  </a:lnTo>
                  <a:lnTo>
                    <a:pt x="0" y="520700"/>
                  </a:lnTo>
                  <a:close/>
                </a:path>
              </a:pathLst>
            </a:custGeom>
            <a:solidFill>
              <a:srgbClr val="DFDFE1"/>
            </a:solidFill>
          </p:spPr>
        </p:sp>
      </p:grpSp>
      <p:grpSp>
        <p:nvGrpSpPr>
          <p:cNvPr name="Group 4" id="4"/>
          <p:cNvGrpSpPr/>
          <p:nvPr/>
        </p:nvGrpSpPr>
        <p:grpSpPr>
          <a:xfrm rot="0">
            <a:off x="13405135" y="9510407"/>
            <a:ext cx="5241041" cy="569380"/>
            <a:chOff x="0" y="0"/>
            <a:chExt cx="6988055" cy="759173"/>
          </a:xfrm>
        </p:grpSpPr>
        <p:sp>
          <p:nvSpPr>
            <p:cNvPr name="Freeform 5" id="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6" id="6"/>
          <p:cNvPicPr>
            <a:picLocks noChangeAspect="true"/>
          </p:cNvPicPr>
          <p:nvPr/>
        </p:nvPicPr>
        <p:blipFill>
          <a:blip r:embed="rId2"/>
          <a:srcRect l="0" t="40865" r="0" b="0"/>
          <a:stretch>
            <a:fillRect/>
          </a:stretch>
        </p:blipFill>
        <p:spPr>
          <a:xfrm flipH="false" flipV="false" rot="0">
            <a:off x="3764706" y="4322774"/>
            <a:ext cx="10466755" cy="3567560"/>
          </a:xfrm>
          <a:prstGeom prst="rect">
            <a:avLst/>
          </a:prstGeom>
        </p:spPr>
      </p:pic>
      <p:sp>
        <p:nvSpPr>
          <p:cNvPr name="TextBox 7" id="7"/>
          <p:cNvSpPr txBox="true"/>
          <p:nvPr/>
        </p:nvSpPr>
        <p:spPr>
          <a:xfrm rot="0">
            <a:off x="37175" y="74360"/>
            <a:ext cx="308672" cy="305435"/>
          </a:xfrm>
          <a:prstGeom prst="rect">
            <a:avLst/>
          </a:prstGeom>
        </p:spPr>
        <p:txBody>
          <a:bodyPr anchor="t" rtlCol="false" tIns="0" lIns="0" bIns="0" rIns="0">
            <a:spAutoFit/>
          </a:bodyPr>
          <a:lstStyle/>
          <a:p>
            <a:pPr algn="l">
              <a:lnSpc>
                <a:spcPts val="2590"/>
              </a:lnSpc>
            </a:pPr>
            <a:r>
              <a:rPr lang="en-US" sz="1850">
                <a:solidFill>
                  <a:srgbClr val="3E3E3C"/>
                </a:solidFill>
                <a:latin typeface="Cerebri Bold Bold"/>
              </a:rPr>
              <a:t>13</a:t>
            </a:r>
          </a:p>
        </p:txBody>
      </p:sp>
      <p:sp>
        <p:nvSpPr>
          <p:cNvPr name="TextBox 8" id="8"/>
          <p:cNvSpPr txBox="true"/>
          <p:nvPr/>
        </p:nvSpPr>
        <p:spPr>
          <a:xfrm rot="0">
            <a:off x="1028700" y="317625"/>
            <a:ext cx="16230600"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Ribbons</a:t>
            </a:r>
          </a:p>
        </p:txBody>
      </p:sp>
      <p:sp>
        <p:nvSpPr>
          <p:cNvPr name="TextBox 9" id="9"/>
          <p:cNvSpPr txBox="true"/>
          <p:nvPr/>
        </p:nvSpPr>
        <p:spPr>
          <a:xfrm rot="0">
            <a:off x="1028700" y="1675179"/>
            <a:ext cx="16384445" cy="16370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You may also see a ribbon pop up on your profile, or under your name whilst posting in the community. These ribbons are signifiers we allocate members based on volunteer positions, and leadership.</a:t>
            </a:r>
          </a:p>
        </p:txBody>
      </p:sp>
      <p:sp>
        <p:nvSpPr>
          <p:cNvPr name="TextBox 10" id="10"/>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961052" y="4961052"/>
            <a:ext cx="10287000" cy="364897"/>
            <a:chOff x="0" y="0"/>
            <a:chExt cx="13716000" cy="486529"/>
          </a:xfrm>
        </p:grpSpPr>
        <p:sp>
          <p:nvSpPr>
            <p:cNvPr name="Freeform 3" id="3"/>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grpSp>
        <p:nvGrpSpPr>
          <p:cNvPr name="Group 4" id="4"/>
          <p:cNvGrpSpPr/>
          <p:nvPr/>
        </p:nvGrpSpPr>
        <p:grpSpPr>
          <a:xfrm rot="0">
            <a:off x="13405135" y="9510407"/>
            <a:ext cx="5241041" cy="569380"/>
            <a:chOff x="0" y="0"/>
            <a:chExt cx="6988055" cy="759173"/>
          </a:xfrm>
        </p:grpSpPr>
        <p:sp>
          <p:nvSpPr>
            <p:cNvPr name="Freeform 5" id="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6" id="6"/>
          <p:cNvPicPr>
            <a:picLocks noChangeAspect="true"/>
          </p:cNvPicPr>
          <p:nvPr/>
        </p:nvPicPr>
        <p:blipFill>
          <a:blip r:embed="rId2"/>
          <a:srcRect l="0" t="0" r="0" b="0"/>
          <a:stretch>
            <a:fillRect/>
          </a:stretch>
        </p:blipFill>
        <p:spPr>
          <a:xfrm flipH="false" flipV="false" rot="0">
            <a:off x="6253439" y="610448"/>
            <a:ext cx="5781121" cy="2668210"/>
          </a:xfrm>
          <a:prstGeom prst="rect">
            <a:avLst/>
          </a:prstGeom>
        </p:spPr>
      </p:pic>
      <p:sp>
        <p:nvSpPr>
          <p:cNvPr name="TextBox 7" id="7"/>
          <p:cNvSpPr txBox="true"/>
          <p:nvPr/>
        </p:nvSpPr>
        <p:spPr>
          <a:xfrm rot="0">
            <a:off x="1320609" y="3688553"/>
            <a:ext cx="16230600" cy="1134747"/>
          </a:xfrm>
          <a:prstGeom prst="rect">
            <a:avLst/>
          </a:prstGeom>
        </p:spPr>
        <p:txBody>
          <a:bodyPr anchor="t" rtlCol="false" tIns="0" lIns="0" bIns="0" rIns="0">
            <a:spAutoFit/>
          </a:bodyPr>
          <a:lstStyle/>
          <a:p>
            <a:pPr algn="l">
              <a:lnSpc>
                <a:spcPts val="8329"/>
              </a:lnSpc>
            </a:pPr>
            <a:r>
              <a:rPr lang="en-US" sz="5948">
                <a:solidFill>
                  <a:srgbClr val="000000"/>
                </a:solidFill>
                <a:latin typeface="Cerebri Bold Bold"/>
              </a:rPr>
              <a:t>Thank you for joining in the community.</a:t>
            </a:r>
          </a:p>
        </p:txBody>
      </p:sp>
      <p:sp>
        <p:nvSpPr>
          <p:cNvPr name="TextBox 8" id="8"/>
          <p:cNvSpPr txBox="true"/>
          <p:nvPr/>
        </p:nvSpPr>
        <p:spPr>
          <a:xfrm rot="0">
            <a:off x="1166764" y="5437993"/>
            <a:ext cx="16384445" cy="157988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If you ever need help in the community, feel free to reach out to our team: </a:t>
            </a:r>
          </a:p>
          <a:p>
            <a:pPr algn="l">
              <a:lnSpc>
                <a:spcPts val="4270"/>
              </a:lnSpc>
            </a:pPr>
            <a:r>
              <a:rPr lang="en-US" sz="3050">
                <a:solidFill>
                  <a:srgbClr val="3E3E3C"/>
                </a:solidFill>
                <a:latin typeface="Cerebri Bold Bold"/>
              </a:rPr>
              <a:t>insert community email address or Contact Us page here</a:t>
            </a:r>
          </a:p>
          <a:p>
            <a:pPr algn="ctr">
              <a:lnSpc>
                <a:spcPts val="4270"/>
              </a:lnSpc>
            </a:pPr>
            <a:r>
              <a:rPr lang="en-US" sz="3050">
                <a:solidFill>
                  <a:srgbClr val="DF2620"/>
                </a:solidFill>
                <a:latin typeface="Cerebri Bold Bold"/>
              </a:rPr>
              <a:t>admin@ntma.org</a:t>
            </a:r>
          </a:p>
        </p:txBody>
      </p:sp>
      <p:sp>
        <p:nvSpPr>
          <p:cNvPr name="TextBox 9" id="9"/>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00100"/>
            <a:ext cx="16674682"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Community Quick Start Guide | Contents</a:t>
            </a:r>
          </a:p>
        </p:txBody>
      </p:sp>
      <p:sp>
        <p:nvSpPr>
          <p:cNvPr name="TextBox 3" id="3"/>
          <p:cNvSpPr txBox="true"/>
          <p:nvPr/>
        </p:nvSpPr>
        <p:spPr>
          <a:xfrm rot="0">
            <a:off x="1028700" y="2487297"/>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Community Purpose</a:t>
            </a:r>
            <a:r>
              <a:rPr lang="en-US" sz="3050">
                <a:solidFill>
                  <a:srgbClr val="3E3E3C"/>
                </a:solidFill>
                <a:latin typeface="Cerebri Bold Bold"/>
              </a:rPr>
              <a:t> | 1</a:t>
            </a:r>
          </a:p>
        </p:txBody>
      </p:sp>
      <p:sp>
        <p:nvSpPr>
          <p:cNvPr name="TextBox 4" id="4"/>
          <p:cNvSpPr txBox="true"/>
          <p:nvPr/>
        </p:nvSpPr>
        <p:spPr>
          <a:xfrm rot="0">
            <a:off x="1028700" y="3326184"/>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How to find the community</a:t>
            </a:r>
            <a:r>
              <a:rPr lang="en-US" sz="3050">
                <a:solidFill>
                  <a:srgbClr val="3E3E3C"/>
                </a:solidFill>
                <a:latin typeface="Cerebri Bold Bold"/>
              </a:rPr>
              <a:t> | 2</a:t>
            </a:r>
          </a:p>
        </p:txBody>
      </p:sp>
      <p:sp>
        <p:nvSpPr>
          <p:cNvPr name="TextBox 5" id="5"/>
          <p:cNvSpPr txBox="true"/>
          <p:nvPr/>
        </p:nvSpPr>
        <p:spPr>
          <a:xfrm rot="0">
            <a:off x="1028700" y="4163114"/>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Community Homepage</a:t>
            </a:r>
            <a:r>
              <a:rPr lang="en-US" sz="3050">
                <a:solidFill>
                  <a:srgbClr val="3E3E3C"/>
                </a:solidFill>
                <a:latin typeface="Cerebri Bold Bold"/>
              </a:rPr>
              <a:t> | 3</a:t>
            </a:r>
          </a:p>
        </p:txBody>
      </p:sp>
      <p:sp>
        <p:nvSpPr>
          <p:cNvPr name="TextBox 6" id="6"/>
          <p:cNvSpPr txBox="true"/>
          <p:nvPr/>
        </p:nvSpPr>
        <p:spPr>
          <a:xfrm rot="0">
            <a:off x="1028700" y="5000044"/>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Community Profile</a:t>
            </a:r>
            <a:r>
              <a:rPr lang="en-US" sz="3050">
                <a:solidFill>
                  <a:srgbClr val="3E3E3C"/>
                </a:solidFill>
                <a:latin typeface="Cerebri Bold Bold"/>
              </a:rPr>
              <a:t> | 4</a:t>
            </a:r>
          </a:p>
        </p:txBody>
      </p:sp>
      <p:sp>
        <p:nvSpPr>
          <p:cNvPr name="TextBox 7" id="7"/>
          <p:cNvSpPr txBox="true"/>
          <p:nvPr/>
        </p:nvSpPr>
        <p:spPr>
          <a:xfrm rot="0">
            <a:off x="1028700" y="5836974"/>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Privacy &amp; Notification Settings</a:t>
            </a:r>
            <a:r>
              <a:rPr lang="en-US" sz="3050">
                <a:solidFill>
                  <a:srgbClr val="3E3E3C"/>
                </a:solidFill>
                <a:latin typeface="Cerebri Bold Bold"/>
              </a:rPr>
              <a:t> | 5</a:t>
            </a:r>
          </a:p>
        </p:txBody>
      </p:sp>
      <p:sp>
        <p:nvSpPr>
          <p:cNvPr name="TextBox 8" id="8"/>
          <p:cNvSpPr txBox="true"/>
          <p:nvPr/>
        </p:nvSpPr>
        <p:spPr>
          <a:xfrm rot="0">
            <a:off x="1028700" y="6673904"/>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Friend Connections &amp; My Inbox</a:t>
            </a:r>
            <a:r>
              <a:rPr lang="en-US" sz="3050">
                <a:solidFill>
                  <a:srgbClr val="3E3E3C"/>
                </a:solidFill>
                <a:latin typeface="Cerebri Bold Bold"/>
              </a:rPr>
              <a:t> | 6</a:t>
            </a:r>
          </a:p>
        </p:txBody>
      </p:sp>
      <p:sp>
        <p:nvSpPr>
          <p:cNvPr name="TextBox 9" id="9"/>
          <p:cNvSpPr txBox="true"/>
          <p:nvPr/>
        </p:nvSpPr>
        <p:spPr>
          <a:xfrm rot="0">
            <a:off x="1028700" y="7510834"/>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Community Subscriptions</a:t>
            </a:r>
            <a:r>
              <a:rPr lang="en-US" sz="3050">
                <a:solidFill>
                  <a:srgbClr val="3E3E3C"/>
                </a:solidFill>
                <a:latin typeface="Cerebri Bold Bold"/>
              </a:rPr>
              <a:t> | 7</a:t>
            </a:r>
          </a:p>
        </p:txBody>
      </p:sp>
      <p:sp>
        <p:nvSpPr>
          <p:cNvPr name="TextBox 10" id="10"/>
          <p:cNvSpPr txBox="true"/>
          <p:nvPr/>
        </p:nvSpPr>
        <p:spPr>
          <a:xfrm rot="0">
            <a:off x="1028700" y="8347764"/>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Community Homepages</a:t>
            </a:r>
            <a:r>
              <a:rPr lang="en-US" sz="3050">
                <a:solidFill>
                  <a:srgbClr val="3E3E3C"/>
                </a:solidFill>
                <a:latin typeface="Cerebri Bold Bold"/>
              </a:rPr>
              <a:t> | 8</a:t>
            </a:r>
          </a:p>
        </p:txBody>
      </p:sp>
      <p:sp>
        <p:nvSpPr>
          <p:cNvPr name="TextBox 11" id="11"/>
          <p:cNvSpPr txBox="true"/>
          <p:nvPr/>
        </p:nvSpPr>
        <p:spPr>
          <a:xfrm rot="0">
            <a:off x="10041112" y="2487297"/>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Discussion Posts &amp; Replies</a:t>
            </a:r>
            <a:r>
              <a:rPr lang="en-US" sz="3050">
                <a:solidFill>
                  <a:srgbClr val="3E3E3C"/>
                </a:solidFill>
                <a:latin typeface="Cerebri Bold Bold"/>
              </a:rPr>
              <a:t> | 9</a:t>
            </a:r>
          </a:p>
        </p:txBody>
      </p:sp>
      <p:sp>
        <p:nvSpPr>
          <p:cNvPr name="TextBox 12" id="12"/>
          <p:cNvSpPr txBox="true"/>
          <p:nvPr/>
        </p:nvSpPr>
        <p:spPr>
          <a:xfrm rot="0">
            <a:off x="10041112" y="4063001"/>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Community Directory</a:t>
            </a:r>
            <a:r>
              <a:rPr lang="en-US" sz="3050">
                <a:solidFill>
                  <a:srgbClr val="3E3E3C"/>
                </a:solidFill>
                <a:latin typeface="Cerebri Bold Bold"/>
              </a:rPr>
              <a:t> | 11</a:t>
            </a:r>
          </a:p>
        </p:txBody>
      </p:sp>
      <p:sp>
        <p:nvSpPr>
          <p:cNvPr name="TextBox 13" id="13"/>
          <p:cNvSpPr txBox="true"/>
          <p:nvPr/>
        </p:nvSpPr>
        <p:spPr>
          <a:xfrm rot="0">
            <a:off x="10041112" y="4899931"/>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Anonymous Posting &amp; Moderation</a:t>
            </a:r>
            <a:r>
              <a:rPr lang="en-US" sz="3050">
                <a:solidFill>
                  <a:srgbClr val="3E3E3C"/>
                </a:solidFill>
                <a:latin typeface="Cerebri Bold Bold"/>
              </a:rPr>
              <a:t> | 12</a:t>
            </a:r>
          </a:p>
        </p:txBody>
      </p:sp>
      <p:grpSp>
        <p:nvGrpSpPr>
          <p:cNvPr name="Group 14" id="14"/>
          <p:cNvGrpSpPr/>
          <p:nvPr/>
        </p:nvGrpSpPr>
        <p:grpSpPr>
          <a:xfrm rot="5400000">
            <a:off x="-4961052" y="4961052"/>
            <a:ext cx="10287000" cy="364897"/>
            <a:chOff x="0" y="0"/>
            <a:chExt cx="13716000" cy="486529"/>
          </a:xfrm>
        </p:grpSpPr>
        <p:sp>
          <p:nvSpPr>
            <p:cNvPr name="Freeform 15" id="15"/>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sp>
        <p:nvSpPr>
          <p:cNvPr name="TextBox 16" id="16"/>
          <p:cNvSpPr txBox="true"/>
          <p:nvPr/>
        </p:nvSpPr>
        <p:spPr>
          <a:xfrm rot="0">
            <a:off x="10041112" y="3275149"/>
            <a:ext cx="7858831" cy="57023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Discussion Tagging</a:t>
            </a:r>
            <a:r>
              <a:rPr lang="en-US" sz="3050">
                <a:solidFill>
                  <a:srgbClr val="3E3E3C"/>
                </a:solidFill>
                <a:latin typeface="Cerebri Bold Bold"/>
              </a:rPr>
              <a:t> | 10</a:t>
            </a:r>
          </a:p>
        </p:txBody>
      </p:sp>
      <p:sp>
        <p:nvSpPr>
          <p:cNvPr name="TextBox 17" id="17"/>
          <p:cNvSpPr txBox="true"/>
          <p:nvPr/>
        </p:nvSpPr>
        <p:spPr>
          <a:xfrm rot="0">
            <a:off x="10041112" y="5736861"/>
            <a:ext cx="7858831" cy="513080"/>
          </a:xfrm>
          <a:prstGeom prst="rect">
            <a:avLst/>
          </a:prstGeom>
        </p:spPr>
        <p:txBody>
          <a:bodyPr anchor="t" rtlCol="false" tIns="0" lIns="0" bIns="0" rIns="0">
            <a:spAutoFit/>
          </a:bodyPr>
          <a:lstStyle/>
          <a:p>
            <a:pPr algn="l">
              <a:lnSpc>
                <a:spcPts val="4270"/>
              </a:lnSpc>
            </a:pPr>
            <a:r>
              <a:rPr lang="en-US" sz="3050" u="sng">
                <a:solidFill>
                  <a:srgbClr val="3E3E3C"/>
                </a:solidFill>
                <a:latin typeface="Cerebri Bold Bold"/>
              </a:rPr>
              <a:t>Ribbons Summary</a:t>
            </a:r>
            <a:r>
              <a:rPr lang="en-US" sz="3050">
                <a:solidFill>
                  <a:srgbClr val="3E3E3C"/>
                </a:solidFill>
                <a:latin typeface="Cerebri Bold Bold"/>
              </a:rPr>
              <a:t> | 13</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961052" y="4961052"/>
            <a:ext cx="10287000" cy="364897"/>
            <a:chOff x="0" y="0"/>
            <a:chExt cx="13716000" cy="486529"/>
          </a:xfrm>
        </p:grpSpPr>
        <p:sp>
          <p:nvSpPr>
            <p:cNvPr name="Freeform 3" id="3"/>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grpSp>
        <p:nvGrpSpPr>
          <p:cNvPr name="Group 4" id="4"/>
          <p:cNvGrpSpPr/>
          <p:nvPr/>
        </p:nvGrpSpPr>
        <p:grpSpPr>
          <a:xfrm rot="0">
            <a:off x="13405135" y="9510407"/>
            <a:ext cx="5241041" cy="569380"/>
            <a:chOff x="0" y="0"/>
            <a:chExt cx="6988055" cy="759173"/>
          </a:xfrm>
        </p:grpSpPr>
        <p:sp>
          <p:nvSpPr>
            <p:cNvPr name="Freeform 5" id="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6" id="6"/>
          <p:cNvPicPr>
            <a:picLocks noChangeAspect="true"/>
          </p:cNvPicPr>
          <p:nvPr/>
        </p:nvPicPr>
        <p:blipFill>
          <a:blip r:embed="rId2"/>
          <a:srcRect l="0" t="0" r="0" b="0"/>
          <a:stretch>
            <a:fillRect/>
          </a:stretch>
        </p:blipFill>
        <p:spPr>
          <a:xfrm flipH="false" flipV="false" rot="0">
            <a:off x="9144000" y="1934847"/>
            <a:ext cx="7361726" cy="7170963"/>
          </a:xfrm>
          <a:prstGeom prst="rect">
            <a:avLst/>
          </a:prstGeom>
        </p:spPr>
      </p:pic>
      <p:sp>
        <p:nvSpPr>
          <p:cNvPr name="TextBox 7" id="7"/>
          <p:cNvSpPr txBox="true"/>
          <p:nvPr/>
        </p:nvSpPr>
        <p:spPr>
          <a:xfrm rot="0">
            <a:off x="56225" y="24354"/>
            <a:ext cx="308672" cy="555943"/>
          </a:xfrm>
          <a:prstGeom prst="rect">
            <a:avLst/>
          </a:prstGeom>
        </p:spPr>
        <p:txBody>
          <a:bodyPr anchor="t" rtlCol="false" tIns="0" lIns="0" bIns="0" rIns="0">
            <a:spAutoFit/>
          </a:bodyPr>
          <a:lstStyle/>
          <a:p>
            <a:pPr algn="l">
              <a:lnSpc>
                <a:spcPts val="4270"/>
              </a:lnSpc>
            </a:pPr>
            <a:r>
              <a:rPr lang="en-US" sz="3050">
                <a:solidFill>
                  <a:srgbClr val="737373"/>
                </a:solidFill>
                <a:latin typeface="Cerebri Bold Bold"/>
              </a:rPr>
              <a:t>1</a:t>
            </a:r>
          </a:p>
        </p:txBody>
      </p:sp>
      <p:sp>
        <p:nvSpPr>
          <p:cNvPr name="TextBox 8" id="8"/>
          <p:cNvSpPr txBox="true"/>
          <p:nvPr/>
        </p:nvSpPr>
        <p:spPr>
          <a:xfrm rot="0">
            <a:off x="1028700" y="800100"/>
            <a:ext cx="9645727"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Community Purpose</a:t>
            </a:r>
          </a:p>
        </p:txBody>
      </p:sp>
      <p:sp>
        <p:nvSpPr>
          <p:cNvPr name="TextBox 9" id="9"/>
          <p:cNvSpPr txBox="true"/>
          <p:nvPr/>
        </p:nvSpPr>
        <p:spPr>
          <a:xfrm rot="0">
            <a:off x="1220654" y="2762567"/>
            <a:ext cx="5364444" cy="5680034"/>
          </a:xfrm>
          <a:prstGeom prst="rect">
            <a:avLst/>
          </a:prstGeom>
        </p:spPr>
        <p:txBody>
          <a:bodyPr anchor="t" rtlCol="false" tIns="0" lIns="0" bIns="0" rIns="0">
            <a:spAutoFit/>
          </a:bodyPr>
          <a:lstStyle/>
          <a:p>
            <a:pPr algn="l" marL="571409" indent="-190470" lvl="2">
              <a:lnSpc>
                <a:spcPts val="3499"/>
              </a:lnSpc>
              <a:buFont typeface="Arial"/>
              <a:buChar char="⚬"/>
            </a:pPr>
            <a:r>
              <a:rPr lang="en-US" sz="2498">
                <a:solidFill>
                  <a:srgbClr val="3E3E3C"/>
                </a:solidFill>
                <a:latin typeface="Cerebri Light Bold"/>
              </a:rPr>
              <a:t>Network</a:t>
            </a:r>
            <a:r>
              <a:rPr lang="en-US" sz="2498">
                <a:solidFill>
                  <a:srgbClr val="3E3E3C"/>
                </a:solidFill>
                <a:latin typeface="Cerebri Light Light"/>
              </a:rPr>
              <a:t> in a </a:t>
            </a:r>
            <a:r>
              <a:rPr lang="en-US" sz="2498">
                <a:solidFill>
                  <a:srgbClr val="3E3E3C"/>
                </a:solidFill>
                <a:latin typeface="Cerebri Light Bold"/>
              </a:rPr>
              <a:t>secure, professional, dedicated social network</a:t>
            </a:r>
            <a:r>
              <a:rPr lang="en-US" sz="2498">
                <a:solidFill>
                  <a:srgbClr val="3E3E3C"/>
                </a:solidFill>
                <a:latin typeface="Cerebri Light Light"/>
              </a:rPr>
              <a:t> just for members.</a:t>
            </a:r>
          </a:p>
          <a:p>
            <a:pPr algn="l" marL="571409" indent="-190470" lvl="2">
              <a:lnSpc>
                <a:spcPts val="3499"/>
              </a:lnSpc>
              <a:buFont typeface="Arial"/>
              <a:buChar char="⚬"/>
            </a:pPr>
            <a:r>
              <a:rPr lang="en-US" sz="2498">
                <a:solidFill>
                  <a:srgbClr val="3E3E3C"/>
                </a:solidFill>
                <a:latin typeface="Cerebri Light Bold"/>
              </a:rPr>
              <a:t>Connect </a:t>
            </a:r>
            <a:r>
              <a:rPr lang="en-US" sz="2498">
                <a:solidFill>
                  <a:srgbClr val="3E3E3C"/>
                </a:solidFill>
                <a:latin typeface="Cerebri Light Light"/>
              </a:rPr>
              <a:t>with a wide variety of peers from </a:t>
            </a:r>
            <a:r>
              <a:rPr lang="en-US" sz="2498">
                <a:solidFill>
                  <a:srgbClr val="3E3E3C"/>
                </a:solidFill>
                <a:latin typeface="Cerebri Light Bold"/>
              </a:rPr>
              <a:t>diverse sectors, professional backgrounds and career stages.</a:t>
            </a:r>
          </a:p>
          <a:p>
            <a:pPr algn="l" marL="571409" indent="-190470" lvl="2">
              <a:lnSpc>
                <a:spcPts val="3499"/>
              </a:lnSpc>
              <a:buFont typeface="Arial"/>
              <a:buChar char="⚬"/>
            </a:pPr>
            <a:r>
              <a:rPr lang="en-US" sz="2498">
                <a:solidFill>
                  <a:srgbClr val="3E3E3C"/>
                </a:solidFill>
                <a:latin typeface="Cerebri Light Bold"/>
              </a:rPr>
              <a:t>Join</a:t>
            </a:r>
            <a:r>
              <a:rPr lang="en-US" sz="2498">
                <a:solidFill>
                  <a:srgbClr val="3E3E3C"/>
                </a:solidFill>
                <a:latin typeface="Cerebri Light Light"/>
              </a:rPr>
              <a:t> the discussion space to ask fellow members your </a:t>
            </a:r>
            <a:r>
              <a:rPr lang="en-US" sz="2498">
                <a:solidFill>
                  <a:srgbClr val="3E3E3C"/>
                </a:solidFill>
                <a:latin typeface="Cerebri Light Bold"/>
              </a:rPr>
              <a:t>professional questions, share challenges and support others with ideas.</a:t>
            </a:r>
          </a:p>
          <a:p>
            <a:pPr algn="l" marL="571409" indent="-190470" lvl="2">
              <a:lnSpc>
                <a:spcPts val="3499"/>
              </a:lnSpc>
              <a:buFont typeface="Arial"/>
              <a:buChar char="⚬"/>
            </a:pPr>
            <a:r>
              <a:rPr lang="en-US" sz="2498">
                <a:solidFill>
                  <a:srgbClr val="3E3E3C"/>
                </a:solidFill>
                <a:latin typeface="Cerebri Light Bold"/>
              </a:rPr>
              <a:t>View important updates and resources</a:t>
            </a:r>
            <a:r>
              <a:rPr lang="en-US" sz="2498">
                <a:solidFill>
                  <a:srgbClr val="3E3E3C"/>
                </a:solidFill>
                <a:latin typeface="Cerebri Light Light"/>
              </a:rPr>
              <a:t> from our team.</a:t>
            </a:r>
          </a:p>
        </p:txBody>
      </p:sp>
      <p:sp>
        <p:nvSpPr>
          <p:cNvPr name="TextBox 10" id="10"/>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961052" y="4961052"/>
            <a:ext cx="10287000" cy="364897"/>
            <a:chOff x="0" y="0"/>
            <a:chExt cx="13716000" cy="486529"/>
          </a:xfrm>
        </p:grpSpPr>
        <p:sp>
          <p:nvSpPr>
            <p:cNvPr name="Freeform 3" id="3"/>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grpSp>
        <p:nvGrpSpPr>
          <p:cNvPr name="Group 4" id="4"/>
          <p:cNvGrpSpPr/>
          <p:nvPr/>
        </p:nvGrpSpPr>
        <p:grpSpPr>
          <a:xfrm rot="0">
            <a:off x="13405135" y="9510407"/>
            <a:ext cx="5241041" cy="569380"/>
            <a:chOff x="0" y="0"/>
            <a:chExt cx="6988055" cy="759173"/>
          </a:xfrm>
        </p:grpSpPr>
        <p:sp>
          <p:nvSpPr>
            <p:cNvPr name="Freeform 5" id="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A6A6A6"/>
            </a:solidFill>
          </p:spPr>
        </p:sp>
      </p:grpSp>
      <p:grpSp>
        <p:nvGrpSpPr>
          <p:cNvPr name="Group 6" id="6"/>
          <p:cNvGrpSpPr/>
          <p:nvPr/>
        </p:nvGrpSpPr>
        <p:grpSpPr>
          <a:xfrm rot="0">
            <a:off x="13405135" y="9510407"/>
            <a:ext cx="5241041" cy="569380"/>
            <a:chOff x="0" y="0"/>
            <a:chExt cx="6988055" cy="759173"/>
          </a:xfrm>
        </p:grpSpPr>
        <p:sp>
          <p:nvSpPr>
            <p:cNvPr name="Freeform 7" id="7"/>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8" id="8"/>
          <p:cNvPicPr>
            <a:picLocks noChangeAspect="true"/>
          </p:cNvPicPr>
          <p:nvPr/>
        </p:nvPicPr>
        <p:blipFill>
          <a:blip r:embed="rId2"/>
          <a:srcRect l="0" t="0" r="0" b="0"/>
          <a:stretch>
            <a:fillRect/>
          </a:stretch>
        </p:blipFill>
        <p:spPr>
          <a:xfrm flipH="false" flipV="false" rot="0">
            <a:off x="2925502" y="3047654"/>
            <a:ext cx="12436996" cy="5760293"/>
          </a:xfrm>
          <a:prstGeom prst="rect">
            <a:avLst/>
          </a:prstGeom>
        </p:spPr>
      </p:pic>
      <p:sp>
        <p:nvSpPr>
          <p:cNvPr name="TextBox 9" id="9"/>
          <p:cNvSpPr txBox="true"/>
          <p:nvPr/>
        </p:nvSpPr>
        <p:spPr>
          <a:xfrm rot="0">
            <a:off x="1028700" y="800100"/>
            <a:ext cx="13068087"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How To Find The Community</a:t>
            </a:r>
          </a:p>
        </p:txBody>
      </p:sp>
      <p:sp>
        <p:nvSpPr>
          <p:cNvPr name="TextBox 10" id="10"/>
          <p:cNvSpPr txBox="true"/>
          <p:nvPr/>
        </p:nvSpPr>
        <p:spPr>
          <a:xfrm rot="0">
            <a:off x="1028700" y="2130672"/>
            <a:ext cx="16490447" cy="790575"/>
          </a:xfrm>
          <a:prstGeom prst="rect">
            <a:avLst/>
          </a:prstGeom>
        </p:spPr>
        <p:txBody>
          <a:bodyPr anchor="t" rtlCol="false" tIns="0" lIns="0" bIns="0" rIns="0">
            <a:spAutoFit/>
          </a:bodyPr>
          <a:lstStyle/>
          <a:p>
            <a:pPr algn="ctr">
              <a:lnSpc>
                <a:spcPts val="3150"/>
              </a:lnSpc>
            </a:pPr>
            <a:r>
              <a:rPr lang="en-US" sz="2250">
                <a:solidFill>
                  <a:srgbClr val="DF2620"/>
                </a:solidFill>
                <a:latin typeface="Cerebri Bold Bold"/>
              </a:rPr>
              <a:t>Login via this URL: https://members.ntma.org/eweb/DynamicPage.aspx?WebCode=LoginRequired&amp;expires=yes&amp;Site=NTMA2011</a:t>
            </a:r>
          </a:p>
        </p:txBody>
      </p:sp>
      <p:sp>
        <p:nvSpPr>
          <p:cNvPr name="TextBox 11" id="11"/>
          <p:cNvSpPr txBox="true"/>
          <p:nvPr/>
        </p:nvSpPr>
        <p:spPr>
          <a:xfrm rot="0">
            <a:off x="56225" y="24354"/>
            <a:ext cx="308672" cy="555943"/>
          </a:xfrm>
          <a:prstGeom prst="rect">
            <a:avLst/>
          </a:prstGeom>
        </p:spPr>
        <p:txBody>
          <a:bodyPr anchor="t" rtlCol="false" tIns="0" lIns="0" bIns="0" rIns="0">
            <a:spAutoFit/>
          </a:bodyPr>
          <a:lstStyle/>
          <a:p>
            <a:pPr algn="l">
              <a:lnSpc>
                <a:spcPts val="4270"/>
              </a:lnSpc>
            </a:pPr>
            <a:r>
              <a:rPr lang="en-US" sz="3050">
                <a:solidFill>
                  <a:srgbClr val="737373"/>
                </a:solidFill>
                <a:latin typeface="Cerebri Bold Bold"/>
              </a:rPr>
              <a:t>2</a:t>
            </a:r>
          </a:p>
        </p:txBody>
      </p:sp>
      <p:sp>
        <p:nvSpPr>
          <p:cNvPr name="TextBox 12" id="12"/>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961052" y="4961052"/>
            <a:ext cx="10287000" cy="364897"/>
            <a:chOff x="0" y="0"/>
            <a:chExt cx="13716000" cy="486529"/>
          </a:xfrm>
        </p:grpSpPr>
        <p:sp>
          <p:nvSpPr>
            <p:cNvPr name="Freeform 3" id="3"/>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grpSp>
        <p:nvGrpSpPr>
          <p:cNvPr name="Group 4" id="4"/>
          <p:cNvGrpSpPr/>
          <p:nvPr/>
        </p:nvGrpSpPr>
        <p:grpSpPr>
          <a:xfrm rot="0">
            <a:off x="13405135" y="9510407"/>
            <a:ext cx="5241041" cy="569380"/>
            <a:chOff x="0" y="0"/>
            <a:chExt cx="6988055" cy="759173"/>
          </a:xfrm>
        </p:grpSpPr>
        <p:sp>
          <p:nvSpPr>
            <p:cNvPr name="Freeform 5" id="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6" id="6"/>
          <p:cNvPicPr>
            <a:picLocks noChangeAspect="true"/>
          </p:cNvPicPr>
          <p:nvPr/>
        </p:nvPicPr>
        <p:blipFill>
          <a:blip r:embed="rId2"/>
          <a:srcRect l="0" t="0" r="0" b="0"/>
          <a:stretch>
            <a:fillRect/>
          </a:stretch>
        </p:blipFill>
        <p:spPr>
          <a:xfrm flipH="false" flipV="false" rot="0">
            <a:off x="9897574" y="2087337"/>
            <a:ext cx="7361726" cy="7170963"/>
          </a:xfrm>
          <a:prstGeom prst="rect">
            <a:avLst/>
          </a:prstGeom>
        </p:spPr>
      </p:pic>
      <p:sp>
        <p:nvSpPr>
          <p:cNvPr name="TextBox 7" id="7"/>
          <p:cNvSpPr txBox="true"/>
          <p:nvPr/>
        </p:nvSpPr>
        <p:spPr>
          <a:xfrm rot="0">
            <a:off x="1028700" y="800100"/>
            <a:ext cx="12674364"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Community Homepage</a:t>
            </a:r>
          </a:p>
        </p:txBody>
      </p:sp>
      <p:sp>
        <p:nvSpPr>
          <p:cNvPr name="TextBox 8" id="8"/>
          <p:cNvSpPr txBox="true"/>
          <p:nvPr/>
        </p:nvSpPr>
        <p:spPr>
          <a:xfrm rot="0">
            <a:off x="1028700" y="2236601"/>
            <a:ext cx="7858831" cy="16370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Your community homepage is a snapshot of the community platform which is tailored to you.</a:t>
            </a:r>
          </a:p>
        </p:txBody>
      </p:sp>
      <p:sp>
        <p:nvSpPr>
          <p:cNvPr name="TextBox 9" id="9"/>
          <p:cNvSpPr txBox="true"/>
          <p:nvPr/>
        </p:nvSpPr>
        <p:spPr>
          <a:xfrm rot="0">
            <a:off x="1028700" y="4184911"/>
            <a:ext cx="7858831" cy="5434927"/>
          </a:xfrm>
          <a:prstGeom prst="rect">
            <a:avLst/>
          </a:prstGeom>
        </p:spPr>
        <p:txBody>
          <a:bodyPr anchor="t" rtlCol="false" tIns="0" lIns="0" bIns="0" rIns="0">
            <a:spAutoFit/>
          </a:bodyPr>
          <a:lstStyle/>
          <a:p>
            <a:pPr algn="l">
              <a:lnSpc>
                <a:spcPts val="3359"/>
              </a:lnSpc>
            </a:pPr>
            <a:r>
              <a:rPr lang="en-US" sz="2398">
                <a:solidFill>
                  <a:srgbClr val="000000"/>
                </a:solidFill>
                <a:latin typeface="Cerebri Light Light"/>
              </a:rPr>
              <a:t>You'll be able to engage with</a:t>
            </a:r>
          </a:p>
          <a:p>
            <a:pPr algn="l" marL="548544" indent="-182848" lvl="2">
              <a:lnSpc>
                <a:spcPts val="3359"/>
              </a:lnSpc>
              <a:buFont typeface="Arial"/>
              <a:buChar char="⚬"/>
            </a:pPr>
            <a:r>
              <a:rPr lang="en-US" sz="2398">
                <a:solidFill>
                  <a:srgbClr val="000000"/>
                </a:solidFill>
                <a:latin typeface="Cerebri Light Light"/>
              </a:rPr>
              <a:t>a central feed of </a:t>
            </a:r>
            <a:r>
              <a:rPr lang="en-US" sz="2398">
                <a:solidFill>
                  <a:srgbClr val="000000"/>
                </a:solidFill>
                <a:latin typeface="Cerebri Light Bold"/>
              </a:rPr>
              <a:t>community discussions</a:t>
            </a:r>
            <a:r>
              <a:rPr lang="en-US" sz="2398">
                <a:solidFill>
                  <a:srgbClr val="000000"/>
                </a:solidFill>
                <a:latin typeface="Cerebri Light Light"/>
              </a:rPr>
              <a:t> you are subscribed to</a:t>
            </a:r>
          </a:p>
          <a:p>
            <a:pPr algn="l" marL="548544" indent="-182848" lvl="2">
              <a:lnSpc>
                <a:spcPts val="3359"/>
              </a:lnSpc>
              <a:buFont typeface="Arial"/>
              <a:buChar char="⚬"/>
            </a:pPr>
            <a:r>
              <a:rPr lang="en-US" sz="2398">
                <a:solidFill>
                  <a:srgbClr val="000000"/>
                </a:solidFill>
                <a:latin typeface="Cerebri Light Light"/>
              </a:rPr>
              <a:t>your </a:t>
            </a:r>
            <a:r>
              <a:rPr lang="en-US" sz="2398">
                <a:solidFill>
                  <a:srgbClr val="000000"/>
                </a:solidFill>
                <a:latin typeface="Cerebri Light Bold"/>
              </a:rPr>
              <a:t>profile</a:t>
            </a:r>
            <a:r>
              <a:rPr lang="en-US" sz="2398">
                <a:solidFill>
                  <a:srgbClr val="000000"/>
                </a:solidFill>
                <a:latin typeface="Cerebri Light Light"/>
              </a:rPr>
              <a:t> and community activity</a:t>
            </a:r>
          </a:p>
          <a:p>
            <a:pPr algn="l" marL="548544" indent="-182848" lvl="2">
              <a:lnSpc>
                <a:spcPts val="3359"/>
              </a:lnSpc>
              <a:buFont typeface="Arial"/>
              <a:buChar char="⚬"/>
            </a:pPr>
            <a:r>
              <a:rPr lang="en-US" sz="2398">
                <a:solidFill>
                  <a:srgbClr val="000000"/>
                </a:solidFill>
                <a:latin typeface="Cerebri Light Light"/>
              </a:rPr>
              <a:t>discussions and other content you have chosen to </a:t>
            </a:r>
            <a:r>
              <a:rPr lang="en-US" sz="2398">
                <a:solidFill>
                  <a:srgbClr val="000000"/>
                </a:solidFill>
                <a:latin typeface="Cerebri Light Bold"/>
              </a:rPr>
              <a:t>follow </a:t>
            </a:r>
            <a:r>
              <a:rPr lang="en-US" sz="2398">
                <a:solidFill>
                  <a:srgbClr val="000000"/>
                </a:solidFill>
                <a:latin typeface="Cerebri Light Light"/>
              </a:rPr>
              <a:t>or posted yourself</a:t>
            </a:r>
          </a:p>
          <a:p>
            <a:pPr algn="l" marL="548544" indent="-182848" lvl="2">
              <a:lnSpc>
                <a:spcPts val="3359"/>
              </a:lnSpc>
              <a:buFont typeface="Arial"/>
              <a:buChar char="⚬"/>
            </a:pPr>
            <a:r>
              <a:rPr lang="en-US" sz="2398">
                <a:solidFill>
                  <a:srgbClr val="000000"/>
                </a:solidFill>
                <a:latin typeface="Cerebri Light Bold"/>
              </a:rPr>
              <a:t>quick links</a:t>
            </a:r>
            <a:r>
              <a:rPr lang="en-US" sz="2398">
                <a:solidFill>
                  <a:srgbClr val="000000"/>
                </a:solidFill>
                <a:latin typeface="Cerebri Light Light"/>
              </a:rPr>
              <a:t> helpful to all community members</a:t>
            </a:r>
          </a:p>
          <a:p>
            <a:pPr algn="l" marL="548544" indent="-182848" lvl="2">
              <a:lnSpc>
                <a:spcPts val="3359"/>
              </a:lnSpc>
              <a:buFont typeface="Arial"/>
              <a:buChar char="⚬"/>
            </a:pPr>
            <a:r>
              <a:rPr lang="en-US" sz="2398">
                <a:solidFill>
                  <a:srgbClr val="000000"/>
                </a:solidFill>
                <a:latin typeface="Cerebri Light Light"/>
              </a:rPr>
              <a:t>community polls </a:t>
            </a:r>
          </a:p>
          <a:p>
            <a:pPr algn="l" marL="548544" indent="-182848" lvl="2">
              <a:lnSpc>
                <a:spcPts val="3359"/>
              </a:lnSpc>
              <a:buFont typeface="Arial"/>
              <a:buChar char="⚬"/>
            </a:pPr>
            <a:r>
              <a:rPr lang="en-US" sz="2398">
                <a:solidFill>
                  <a:srgbClr val="000000"/>
                </a:solidFill>
                <a:latin typeface="Cerebri Light Bold"/>
              </a:rPr>
              <a:t>blog</a:t>
            </a:r>
            <a:r>
              <a:rPr lang="en-US" sz="2398">
                <a:solidFill>
                  <a:srgbClr val="000000"/>
                </a:solidFill>
                <a:latin typeface="Cerebri Light Light"/>
              </a:rPr>
              <a:t> posts</a:t>
            </a:r>
          </a:p>
          <a:p>
            <a:pPr algn="l" marL="548544" indent="-182848" lvl="2">
              <a:lnSpc>
                <a:spcPts val="3359"/>
              </a:lnSpc>
              <a:buFont typeface="Arial"/>
              <a:buChar char="⚬"/>
            </a:pPr>
            <a:r>
              <a:rPr lang="en-US" sz="2398">
                <a:solidFill>
                  <a:srgbClr val="000000"/>
                </a:solidFill>
                <a:latin typeface="Cerebri Light Bold"/>
              </a:rPr>
              <a:t>events</a:t>
            </a:r>
            <a:r>
              <a:rPr lang="en-US" sz="2398">
                <a:solidFill>
                  <a:srgbClr val="000000"/>
                </a:solidFill>
                <a:latin typeface="Cerebri Light Light"/>
              </a:rPr>
              <a:t> of interest.</a:t>
            </a:r>
          </a:p>
          <a:p>
            <a:pPr algn="l" marL="548544" indent="-182848" lvl="2">
              <a:lnSpc>
                <a:spcPts val="3359"/>
              </a:lnSpc>
            </a:pPr>
            <a:r>
              <a:rPr lang="en-US" sz="2398">
                <a:solidFill>
                  <a:srgbClr val="000000"/>
                </a:solidFill>
                <a:latin typeface="Cerebri Light Light"/>
              </a:rPr>
              <a:t>Members will also be able to navigate to a </a:t>
            </a:r>
            <a:r>
              <a:rPr lang="en-US" sz="2398">
                <a:solidFill>
                  <a:srgbClr val="000000"/>
                </a:solidFill>
                <a:latin typeface="Cerebri Light Bold"/>
              </a:rPr>
              <a:t>Member Directory</a:t>
            </a:r>
            <a:r>
              <a:rPr lang="en-US" sz="2398">
                <a:solidFill>
                  <a:srgbClr val="000000"/>
                </a:solidFill>
                <a:latin typeface="Cerebri Light Light"/>
              </a:rPr>
              <a:t> of all community members from the navigation bar.</a:t>
            </a:r>
          </a:p>
        </p:txBody>
      </p:sp>
      <p:sp>
        <p:nvSpPr>
          <p:cNvPr name="TextBox 10" id="10"/>
          <p:cNvSpPr txBox="true"/>
          <p:nvPr/>
        </p:nvSpPr>
        <p:spPr>
          <a:xfrm rot="0">
            <a:off x="56225" y="24354"/>
            <a:ext cx="308672" cy="555943"/>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3</a:t>
            </a:r>
          </a:p>
        </p:txBody>
      </p:sp>
      <p:sp>
        <p:nvSpPr>
          <p:cNvPr name="TextBox 11" id="11"/>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6019195" y="5067469"/>
            <a:ext cx="944111" cy="152233"/>
            <a:chOff x="0" y="0"/>
            <a:chExt cx="1258815" cy="202977"/>
          </a:xfrm>
        </p:grpSpPr>
        <p:sp>
          <p:nvSpPr>
            <p:cNvPr name="Freeform 3" id="3"/>
            <p:cNvSpPr/>
            <p:nvPr/>
          </p:nvSpPr>
          <p:spPr>
            <a:xfrm>
              <a:off x="0" y="0"/>
              <a:ext cx="1258824" cy="202946"/>
            </a:xfrm>
            <a:custGeom>
              <a:avLst/>
              <a:gdLst/>
              <a:ahLst/>
              <a:cxnLst/>
              <a:rect r="r" b="b" t="t" l="l"/>
              <a:pathLst>
                <a:path h="202946" w="1258824">
                  <a:moveTo>
                    <a:pt x="0" y="0"/>
                  </a:moveTo>
                  <a:lnTo>
                    <a:pt x="1258824" y="0"/>
                  </a:lnTo>
                  <a:lnTo>
                    <a:pt x="1258824" y="202946"/>
                  </a:lnTo>
                  <a:lnTo>
                    <a:pt x="0" y="202946"/>
                  </a:lnTo>
                  <a:close/>
                </a:path>
              </a:pathLst>
            </a:custGeom>
            <a:solidFill>
              <a:srgbClr val="FFFFFF"/>
            </a:solidFill>
          </p:spPr>
        </p:sp>
      </p:grpSp>
      <p:grpSp>
        <p:nvGrpSpPr>
          <p:cNvPr name="Group 4" id="4"/>
          <p:cNvGrpSpPr/>
          <p:nvPr/>
        </p:nvGrpSpPr>
        <p:grpSpPr>
          <a:xfrm rot="5400000">
            <a:off x="-4961052" y="4961052"/>
            <a:ext cx="10287000" cy="364897"/>
            <a:chOff x="0" y="0"/>
            <a:chExt cx="13716000" cy="486529"/>
          </a:xfrm>
        </p:grpSpPr>
        <p:sp>
          <p:nvSpPr>
            <p:cNvPr name="Freeform 5" id="5"/>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grpSp>
        <p:nvGrpSpPr>
          <p:cNvPr name="Group 6" id="6"/>
          <p:cNvGrpSpPr/>
          <p:nvPr/>
        </p:nvGrpSpPr>
        <p:grpSpPr>
          <a:xfrm rot="0">
            <a:off x="13405135" y="9510407"/>
            <a:ext cx="5241041" cy="569380"/>
            <a:chOff x="0" y="0"/>
            <a:chExt cx="6988055" cy="759173"/>
          </a:xfrm>
        </p:grpSpPr>
        <p:sp>
          <p:nvSpPr>
            <p:cNvPr name="Freeform 7" id="7"/>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8" id="8"/>
          <p:cNvPicPr>
            <a:picLocks noChangeAspect="true"/>
          </p:cNvPicPr>
          <p:nvPr/>
        </p:nvPicPr>
        <p:blipFill>
          <a:blip r:embed="rId2"/>
          <a:srcRect l="0" t="0" r="0" b="0"/>
          <a:stretch>
            <a:fillRect/>
          </a:stretch>
        </p:blipFill>
        <p:spPr>
          <a:xfrm flipH="false" flipV="false" rot="0">
            <a:off x="8356524" y="3950296"/>
            <a:ext cx="9421133" cy="3544662"/>
          </a:xfrm>
          <a:prstGeom prst="rect">
            <a:avLst/>
          </a:prstGeom>
        </p:spPr>
      </p:pic>
      <p:sp>
        <p:nvSpPr>
          <p:cNvPr name="TextBox 9" id="9"/>
          <p:cNvSpPr txBox="true"/>
          <p:nvPr/>
        </p:nvSpPr>
        <p:spPr>
          <a:xfrm rot="0">
            <a:off x="1028700" y="800100"/>
            <a:ext cx="12674364"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Community Profile</a:t>
            </a:r>
          </a:p>
        </p:txBody>
      </p:sp>
      <p:sp>
        <p:nvSpPr>
          <p:cNvPr name="TextBox 10" id="10"/>
          <p:cNvSpPr txBox="true"/>
          <p:nvPr/>
        </p:nvSpPr>
        <p:spPr>
          <a:xfrm rot="0">
            <a:off x="1028700" y="2172329"/>
            <a:ext cx="16641879" cy="5702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Your community profile is the place to showcase your professional identity and interests.</a:t>
            </a:r>
          </a:p>
        </p:txBody>
      </p:sp>
      <p:sp>
        <p:nvSpPr>
          <p:cNvPr name="TextBox 11" id="11"/>
          <p:cNvSpPr txBox="true"/>
          <p:nvPr/>
        </p:nvSpPr>
        <p:spPr>
          <a:xfrm rot="0">
            <a:off x="1028700" y="3479741"/>
            <a:ext cx="6774155" cy="5849587"/>
          </a:xfrm>
          <a:prstGeom prst="rect">
            <a:avLst/>
          </a:prstGeom>
        </p:spPr>
        <p:txBody>
          <a:bodyPr anchor="t" rtlCol="false" tIns="0" lIns="0" bIns="0" rIns="0">
            <a:spAutoFit/>
          </a:bodyPr>
          <a:lstStyle/>
          <a:p>
            <a:pPr algn="l">
              <a:lnSpc>
                <a:spcPts val="3079"/>
              </a:lnSpc>
            </a:pPr>
            <a:r>
              <a:rPr lang="en-US" sz="2198">
                <a:solidFill>
                  <a:srgbClr val="000000"/>
                </a:solidFill>
                <a:latin typeface="Cerebri Light Light"/>
              </a:rPr>
              <a:t>The community profile page is a valuable way for other members to </a:t>
            </a:r>
            <a:r>
              <a:rPr lang="en-US" sz="2198">
                <a:solidFill>
                  <a:srgbClr val="000000"/>
                </a:solidFill>
                <a:latin typeface="Cerebri Light Bold"/>
              </a:rPr>
              <a:t>learn about you</a:t>
            </a:r>
            <a:r>
              <a:rPr lang="en-US" sz="2198">
                <a:solidFill>
                  <a:srgbClr val="000000"/>
                </a:solidFill>
                <a:latin typeface="Cerebri Light Light"/>
              </a:rPr>
              <a:t>, as well as a way for you to </a:t>
            </a:r>
            <a:r>
              <a:rPr lang="en-US" sz="2198">
                <a:solidFill>
                  <a:srgbClr val="000000"/>
                </a:solidFill>
                <a:latin typeface="Cerebri Light Bold"/>
              </a:rPr>
              <a:t>track your posts and file uploads</a:t>
            </a:r>
            <a:r>
              <a:rPr lang="en-US" sz="2198">
                <a:solidFill>
                  <a:srgbClr val="000000"/>
                </a:solidFill>
                <a:latin typeface="Cerebri Light Light"/>
              </a:rPr>
              <a:t>, and </a:t>
            </a:r>
            <a:r>
              <a:rPr lang="en-US" sz="2198">
                <a:solidFill>
                  <a:srgbClr val="000000"/>
                </a:solidFill>
                <a:latin typeface="Cerebri Light Bold"/>
              </a:rPr>
              <a:t>set your community subscription and privacy settings.</a:t>
            </a:r>
          </a:p>
          <a:p>
            <a:pPr algn="l" marL="502814" indent="-167605" lvl="2">
              <a:lnSpc>
                <a:spcPts val="3079"/>
              </a:lnSpc>
              <a:buFont typeface="Arial"/>
              <a:buChar char="⚬"/>
            </a:pPr>
            <a:r>
              <a:rPr lang="en-US" sz="2198">
                <a:solidFill>
                  <a:srgbClr val="000000"/>
                </a:solidFill>
                <a:latin typeface="Cerebri Light Bold"/>
              </a:rPr>
              <a:t>Navigate to your profile </a:t>
            </a:r>
            <a:r>
              <a:rPr lang="en-US" sz="2198">
                <a:solidFill>
                  <a:srgbClr val="000000"/>
                </a:solidFill>
                <a:latin typeface="Cerebri Light Light"/>
              </a:rPr>
              <a:t>by clicking on the circle icon (with your initials inside) next to the search bar on the top right.</a:t>
            </a:r>
          </a:p>
          <a:p>
            <a:pPr algn="l" marL="502814" indent="-167605" lvl="2">
              <a:lnSpc>
                <a:spcPts val="3079"/>
              </a:lnSpc>
              <a:buFont typeface="Arial"/>
              <a:buChar char="⚬"/>
            </a:pPr>
            <a:r>
              <a:rPr lang="en-US" sz="2198">
                <a:solidFill>
                  <a:srgbClr val="000000"/>
                </a:solidFill>
                <a:latin typeface="Cerebri Light Bold"/>
              </a:rPr>
              <a:t>Upload a profile picture</a:t>
            </a:r>
            <a:r>
              <a:rPr lang="en-US" sz="2198">
                <a:solidFill>
                  <a:srgbClr val="000000"/>
                </a:solidFill>
                <a:latin typeface="Cerebri Light Light"/>
              </a:rPr>
              <a:t> by clicking the 'Change Picture' button under 'Actions'. </a:t>
            </a:r>
          </a:p>
          <a:p>
            <a:pPr algn="l" marL="502814" indent="-167605" lvl="2">
              <a:lnSpc>
                <a:spcPts val="3079"/>
              </a:lnSpc>
              <a:buFont typeface="Arial"/>
              <a:buChar char="⚬"/>
            </a:pPr>
            <a:r>
              <a:rPr lang="en-US" sz="2198">
                <a:solidFill>
                  <a:srgbClr val="000000"/>
                </a:solidFill>
                <a:latin typeface="Cerebri Light Bold"/>
              </a:rPr>
              <a:t>Add a summary of your professional experience and interests in the About Me section</a:t>
            </a:r>
            <a:r>
              <a:rPr lang="en-US" sz="2198">
                <a:solidFill>
                  <a:srgbClr val="000000"/>
                </a:solidFill>
                <a:latin typeface="Cerebri Light Light"/>
              </a:rPr>
              <a:t>, as well as any professional association, jobs and awards you might want to share.</a:t>
            </a:r>
          </a:p>
          <a:p>
            <a:pPr algn="l" marL="502814" indent="-167605" lvl="2">
              <a:lnSpc>
                <a:spcPts val="3079"/>
              </a:lnSpc>
              <a:buFont typeface="Arial"/>
              <a:buChar char="⚬"/>
            </a:pPr>
            <a:r>
              <a:rPr lang="en-US" sz="2198">
                <a:solidFill>
                  <a:srgbClr val="000000"/>
                </a:solidFill>
                <a:latin typeface="Cerebri Light Bold"/>
              </a:rPr>
              <a:t>You can also add social links</a:t>
            </a:r>
            <a:r>
              <a:rPr lang="en-US" sz="2198">
                <a:solidFill>
                  <a:srgbClr val="000000"/>
                </a:solidFill>
                <a:latin typeface="Cerebri Light Light"/>
              </a:rPr>
              <a:t>, such as LinkedIn, under your profile picture. </a:t>
            </a:r>
          </a:p>
        </p:txBody>
      </p:sp>
      <p:sp>
        <p:nvSpPr>
          <p:cNvPr name="TextBox 12" id="12"/>
          <p:cNvSpPr txBox="true"/>
          <p:nvPr/>
        </p:nvSpPr>
        <p:spPr>
          <a:xfrm rot="0">
            <a:off x="56225" y="24354"/>
            <a:ext cx="308672" cy="555943"/>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4</a:t>
            </a:r>
          </a:p>
        </p:txBody>
      </p:sp>
      <p:sp>
        <p:nvSpPr>
          <p:cNvPr name="TextBox 13" id="13"/>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529" b="447"/>
          <a:stretch>
            <a:fillRect/>
          </a:stretch>
        </p:blipFill>
        <p:spPr>
          <a:xfrm flipH="false" flipV="false" rot="0">
            <a:off x="1028700" y="3169446"/>
            <a:ext cx="5010264" cy="2892138"/>
          </a:xfrm>
          <a:prstGeom prst="rect">
            <a:avLst/>
          </a:prstGeom>
        </p:spPr>
      </p:pic>
      <p:grpSp>
        <p:nvGrpSpPr>
          <p:cNvPr name="Group 3" id="3"/>
          <p:cNvGrpSpPr/>
          <p:nvPr/>
        </p:nvGrpSpPr>
        <p:grpSpPr>
          <a:xfrm rot="0">
            <a:off x="4878080" y="3180876"/>
            <a:ext cx="944111" cy="152233"/>
            <a:chOff x="0" y="0"/>
            <a:chExt cx="1258815" cy="202977"/>
          </a:xfrm>
        </p:grpSpPr>
        <p:sp>
          <p:nvSpPr>
            <p:cNvPr name="Freeform 4" id="4"/>
            <p:cNvSpPr/>
            <p:nvPr/>
          </p:nvSpPr>
          <p:spPr>
            <a:xfrm>
              <a:off x="0" y="0"/>
              <a:ext cx="1258824" cy="202946"/>
            </a:xfrm>
            <a:custGeom>
              <a:avLst/>
              <a:gdLst/>
              <a:ahLst/>
              <a:cxnLst/>
              <a:rect r="r" b="b" t="t" l="l"/>
              <a:pathLst>
                <a:path h="202946" w="1258824">
                  <a:moveTo>
                    <a:pt x="0" y="0"/>
                  </a:moveTo>
                  <a:lnTo>
                    <a:pt x="1258824" y="0"/>
                  </a:lnTo>
                  <a:lnTo>
                    <a:pt x="1258824" y="202946"/>
                  </a:lnTo>
                  <a:lnTo>
                    <a:pt x="0" y="202946"/>
                  </a:lnTo>
                  <a:close/>
                </a:path>
              </a:pathLst>
            </a:custGeom>
            <a:solidFill>
              <a:srgbClr val="FFFFFF"/>
            </a:solidFill>
          </p:spPr>
        </p:sp>
      </p:grpSp>
      <p:grpSp>
        <p:nvGrpSpPr>
          <p:cNvPr name="Group 5" id="5"/>
          <p:cNvGrpSpPr/>
          <p:nvPr/>
        </p:nvGrpSpPr>
        <p:grpSpPr>
          <a:xfrm rot="5400000">
            <a:off x="-4961052" y="4961052"/>
            <a:ext cx="10287000" cy="364897"/>
            <a:chOff x="0" y="0"/>
            <a:chExt cx="13716000" cy="486529"/>
          </a:xfrm>
        </p:grpSpPr>
        <p:sp>
          <p:nvSpPr>
            <p:cNvPr name="Freeform 6" id="6"/>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grpSp>
        <p:nvGrpSpPr>
          <p:cNvPr name="Group 7" id="7"/>
          <p:cNvGrpSpPr/>
          <p:nvPr/>
        </p:nvGrpSpPr>
        <p:grpSpPr>
          <a:xfrm rot="0">
            <a:off x="13405135" y="9510407"/>
            <a:ext cx="5241041" cy="569380"/>
            <a:chOff x="0" y="0"/>
            <a:chExt cx="6988055" cy="759173"/>
          </a:xfrm>
        </p:grpSpPr>
        <p:sp>
          <p:nvSpPr>
            <p:cNvPr name="Freeform 8" id="8"/>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9" id="9"/>
          <p:cNvPicPr>
            <a:picLocks noChangeAspect="true"/>
          </p:cNvPicPr>
          <p:nvPr/>
        </p:nvPicPr>
        <p:blipFill>
          <a:blip r:embed="rId3"/>
          <a:srcRect l="0" t="0" r="0" b="0"/>
          <a:stretch>
            <a:fillRect/>
          </a:stretch>
        </p:blipFill>
        <p:spPr>
          <a:xfrm flipH="false" flipV="false" rot="0">
            <a:off x="10999928" y="6495576"/>
            <a:ext cx="6259372" cy="2651789"/>
          </a:xfrm>
          <a:prstGeom prst="rect">
            <a:avLst/>
          </a:prstGeom>
        </p:spPr>
      </p:pic>
      <p:sp>
        <p:nvSpPr>
          <p:cNvPr name="TextBox 10" id="10"/>
          <p:cNvSpPr txBox="true"/>
          <p:nvPr/>
        </p:nvSpPr>
        <p:spPr>
          <a:xfrm rot="0">
            <a:off x="6516176" y="3093246"/>
            <a:ext cx="9692395" cy="3337560"/>
          </a:xfrm>
          <a:prstGeom prst="rect">
            <a:avLst/>
          </a:prstGeom>
        </p:spPr>
        <p:txBody>
          <a:bodyPr anchor="t" rtlCol="false" tIns="0" lIns="0" bIns="0" rIns="0">
            <a:spAutoFit/>
          </a:bodyPr>
          <a:lstStyle/>
          <a:p>
            <a:pPr algn="l">
              <a:lnSpc>
                <a:spcPts val="2939"/>
              </a:lnSpc>
            </a:pPr>
            <a:r>
              <a:rPr lang="en-US" sz="2099">
                <a:solidFill>
                  <a:srgbClr val="000000"/>
                </a:solidFill>
                <a:latin typeface="Cerebri Light Bold"/>
              </a:rPr>
              <a:t>Privacy Settings</a:t>
            </a:r>
          </a:p>
          <a:p>
            <a:pPr algn="l">
              <a:lnSpc>
                <a:spcPts val="2939"/>
              </a:lnSpc>
            </a:pPr>
            <a:r>
              <a:rPr lang="en-US" sz="2099">
                <a:solidFill>
                  <a:srgbClr val="000000"/>
                </a:solidFill>
                <a:latin typeface="Cerebri Light Light"/>
              </a:rPr>
              <a:t>You can control who sees what about you in the community by updating your settings under My Account. You can choose from 4 settings for an extensive range of personal information:</a:t>
            </a:r>
          </a:p>
          <a:p>
            <a:pPr algn="l" marL="480058" indent="-160019" lvl="2">
              <a:lnSpc>
                <a:spcPts val="2939"/>
              </a:lnSpc>
              <a:buFont typeface="Arial"/>
              <a:buChar char="⚬"/>
            </a:pPr>
            <a:r>
              <a:rPr lang="en-US" sz="2099">
                <a:solidFill>
                  <a:srgbClr val="000000"/>
                </a:solidFill>
                <a:latin typeface="Cerebri Light Light"/>
              </a:rPr>
              <a:t>Public</a:t>
            </a:r>
          </a:p>
          <a:p>
            <a:pPr algn="l" marL="480058" indent="-160019" lvl="2">
              <a:lnSpc>
                <a:spcPts val="2939"/>
              </a:lnSpc>
              <a:buFont typeface="Arial"/>
              <a:buChar char="⚬"/>
            </a:pPr>
            <a:r>
              <a:rPr lang="en-US" sz="2099">
                <a:solidFill>
                  <a:srgbClr val="000000"/>
                </a:solidFill>
                <a:latin typeface="Cerebri Light Light"/>
              </a:rPr>
              <a:t>Members Only</a:t>
            </a:r>
          </a:p>
          <a:p>
            <a:pPr algn="l" marL="480058" indent="-160019" lvl="2">
              <a:lnSpc>
                <a:spcPts val="2939"/>
              </a:lnSpc>
              <a:buFont typeface="Arial"/>
              <a:buChar char="⚬"/>
            </a:pPr>
            <a:r>
              <a:rPr lang="en-US" sz="2099">
                <a:solidFill>
                  <a:srgbClr val="000000"/>
                </a:solidFill>
                <a:latin typeface="Cerebri Light Light"/>
              </a:rPr>
              <a:t>My Contacts (members you have connected with as a friend in the community)</a:t>
            </a:r>
          </a:p>
          <a:p>
            <a:pPr algn="l" marL="480058" indent="-160019" lvl="2">
              <a:lnSpc>
                <a:spcPts val="2939"/>
              </a:lnSpc>
              <a:buFont typeface="Arial"/>
              <a:buChar char="⚬"/>
            </a:pPr>
            <a:r>
              <a:rPr lang="en-US" sz="2099">
                <a:solidFill>
                  <a:srgbClr val="000000"/>
                </a:solidFill>
                <a:latin typeface="Cerebri Light Light"/>
              </a:rPr>
              <a:t>Only Me (which means while you may see your information in the community, no one else can)</a:t>
            </a:r>
          </a:p>
        </p:txBody>
      </p:sp>
      <p:sp>
        <p:nvSpPr>
          <p:cNvPr name="TextBox 11" id="11"/>
          <p:cNvSpPr txBox="true"/>
          <p:nvPr/>
        </p:nvSpPr>
        <p:spPr>
          <a:xfrm rot="0">
            <a:off x="1028700" y="800100"/>
            <a:ext cx="16929599"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Privacy &amp; Notification Settings</a:t>
            </a:r>
          </a:p>
        </p:txBody>
      </p:sp>
      <p:sp>
        <p:nvSpPr>
          <p:cNvPr name="TextBox 12" id="12"/>
          <p:cNvSpPr txBox="true"/>
          <p:nvPr/>
        </p:nvSpPr>
        <p:spPr>
          <a:xfrm rot="0">
            <a:off x="1028700" y="2081791"/>
            <a:ext cx="16641879" cy="5702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Your community profile is also the go-to place to update your settings.</a:t>
            </a:r>
          </a:p>
        </p:txBody>
      </p:sp>
      <p:sp>
        <p:nvSpPr>
          <p:cNvPr name="TextBox 13" id="13"/>
          <p:cNvSpPr txBox="true"/>
          <p:nvPr/>
        </p:nvSpPr>
        <p:spPr>
          <a:xfrm rot="0">
            <a:off x="1028700" y="6457476"/>
            <a:ext cx="9568716" cy="3656965"/>
          </a:xfrm>
          <a:prstGeom prst="rect">
            <a:avLst/>
          </a:prstGeom>
        </p:spPr>
        <p:txBody>
          <a:bodyPr anchor="t" rtlCol="false" tIns="0" lIns="0" bIns="0" rIns="0">
            <a:spAutoFit/>
          </a:bodyPr>
          <a:lstStyle/>
          <a:p>
            <a:pPr algn="l">
              <a:lnSpc>
                <a:spcPts val="2659"/>
              </a:lnSpc>
            </a:pPr>
            <a:r>
              <a:rPr lang="en-US" sz="1899">
                <a:solidFill>
                  <a:srgbClr val="000000"/>
                </a:solidFill>
                <a:latin typeface="Cerebri Light Bold"/>
              </a:rPr>
              <a:t>Community Notifications (Email Digests)</a:t>
            </a:r>
          </a:p>
          <a:p>
            <a:pPr algn="l">
              <a:lnSpc>
                <a:spcPts val="2659"/>
              </a:lnSpc>
            </a:pPr>
            <a:r>
              <a:rPr lang="en-US" sz="1899">
                <a:solidFill>
                  <a:srgbClr val="000000"/>
                </a:solidFill>
                <a:latin typeface="Cerebri Light Light"/>
              </a:rPr>
              <a:t>You can also update your notification settings to ensure you are up to date on what's happening in the community. We recommend updating your settings when you first login. You can choose from:</a:t>
            </a:r>
          </a:p>
          <a:p>
            <a:pPr algn="l" marL="434339" indent="-144780" lvl="2">
              <a:lnSpc>
                <a:spcPts val="2659"/>
              </a:lnSpc>
              <a:buFont typeface="Arial"/>
              <a:buChar char="⚬"/>
            </a:pPr>
            <a:r>
              <a:rPr lang="en-US" sz="1899">
                <a:solidFill>
                  <a:srgbClr val="000000"/>
                </a:solidFill>
                <a:latin typeface="Cerebri Light Light"/>
              </a:rPr>
              <a:t>No Emails</a:t>
            </a:r>
          </a:p>
          <a:p>
            <a:pPr algn="l" marL="434339" indent="-144780" lvl="2">
              <a:lnSpc>
                <a:spcPts val="2659"/>
              </a:lnSpc>
              <a:buFont typeface="Arial"/>
              <a:buChar char="⚬"/>
            </a:pPr>
            <a:r>
              <a:rPr lang="en-US" sz="1899">
                <a:solidFill>
                  <a:srgbClr val="000000"/>
                </a:solidFill>
                <a:latin typeface="Cerebri Light Light"/>
              </a:rPr>
              <a:t>Real Time (messages are sent to you as they are posted)</a:t>
            </a:r>
          </a:p>
          <a:p>
            <a:pPr algn="l" marL="434339" indent="-144780" lvl="2">
              <a:lnSpc>
                <a:spcPts val="2659"/>
              </a:lnSpc>
              <a:buFont typeface="Arial"/>
              <a:buChar char="⚬"/>
            </a:pPr>
            <a:r>
              <a:rPr lang="en-US" sz="1899">
                <a:solidFill>
                  <a:srgbClr val="000000"/>
                </a:solidFill>
                <a:latin typeface="Cerebri Light Light"/>
              </a:rPr>
              <a:t>Daily Digest (you can choose individual daily digests for all communities you're subscribed to, or one Consolidated Daily Digest with all the community updates in one email)</a:t>
            </a:r>
          </a:p>
          <a:p>
            <a:pPr algn="l" marL="434339" indent="-144780" lvl="2">
              <a:lnSpc>
                <a:spcPts val="2659"/>
              </a:lnSpc>
              <a:buFont typeface="Arial"/>
              <a:buChar char="⚬"/>
            </a:pPr>
            <a:r>
              <a:rPr lang="en-US" sz="1899">
                <a:solidFill>
                  <a:srgbClr val="000000"/>
                </a:solidFill>
                <a:latin typeface="Cerebri Light Light"/>
              </a:rPr>
              <a:t>Weekly Consolidated Digest (tick the boxes for all the communities you want in the wrap up)</a:t>
            </a:r>
          </a:p>
        </p:txBody>
      </p:sp>
      <p:sp>
        <p:nvSpPr>
          <p:cNvPr name="TextBox 14" id="14"/>
          <p:cNvSpPr txBox="true"/>
          <p:nvPr/>
        </p:nvSpPr>
        <p:spPr>
          <a:xfrm rot="0">
            <a:off x="56225" y="24354"/>
            <a:ext cx="308672" cy="555943"/>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5</a:t>
            </a:r>
          </a:p>
        </p:txBody>
      </p:sp>
      <p:sp>
        <p:nvSpPr>
          <p:cNvPr name="TextBox 15" id="15"/>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961052" y="4961052"/>
            <a:ext cx="10287000" cy="364897"/>
            <a:chOff x="0" y="0"/>
            <a:chExt cx="13716000" cy="486529"/>
          </a:xfrm>
        </p:grpSpPr>
        <p:sp>
          <p:nvSpPr>
            <p:cNvPr name="Freeform 3" id="3"/>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grpSp>
        <p:nvGrpSpPr>
          <p:cNvPr name="Group 4" id="4"/>
          <p:cNvGrpSpPr/>
          <p:nvPr/>
        </p:nvGrpSpPr>
        <p:grpSpPr>
          <a:xfrm rot="0">
            <a:off x="13405135" y="9510407"/>
            <a:ext cx="5241041" cy="569380"/>
            <a:chOff x="0" y="0"/>
            <a:chExt cx="6988055" cy="759173"/>
          </a:xfrm>
        </p:grpSpPr>
        <p:sp>
          <p:nvSpPr>
            <p:cNvPr name="Freeform 5" id="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6" id="6"/>
          <p:cNvPicPr>
            <a:picLocks noChangeAspect="true"/>
          </p:cNvPicPr>
          <p:nvPr/>
        </p:nvPicPr>
        <p:blipFill>
          <a:blip r:embed="rId2"/>
          <a:srcRect l="0" t="0" r="0" b="0"/>
          <a:stretch>
            <a:fillRect/>
          </a:stretch>
        </p:blipFill>
        <p:spPr>
          <a:xfrm flipH="false" flipV="false" rot="0">
            <a:off x="8084905" y="4643143"/>
            <a:ext cx="9585674" cy="3100172"/>
          </a:xfrm>
          <a:prstGeom prst="rect">
            <a:avLst/>
          </a:prstGeom>
        </p:spPr>
      </p:pic>
      <p:sp>
        <p:nvSpPr>
          <p:cNvPr name="TextBox 7" id="7"/>
          <p:cNvSpPr txBox="true"/>
          <p:nvPr/>
        </p:nvSpPr>
        <p:spPr>
          <a:xfrm rot="0">
            <a:off x="1028700" y="800100"/>
            <a:ext cx="16929599"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Friend Connections &amp; My Inbox</a:t>
            </a:r>
          </a:p>
        </p:txBody>
      </p:sp>
      <p:sp>
        <p:nvSpPr>
          <p:cNvPr name="TextBox 8" id="8"/>
          <p:cNvSpPr txBox="true"/>
          <p:nvPr/>
        </p:nvSpPr>
        <p:spPr>
          <a:xfrm rot="0">
            <a:off x="1028700" y="2303415"/>
            <a:ext cx="16641879" cy="11036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Your community profile will enable you to build a network full of connections and manage your own dedicated Inbox to communicate via direct message.</a:t>
            </a:r>
          </a:p>
        </p:txBody>
      </p:sp>
      <p:sp>
        <p:nvSpPr>
          <p:cNvPr name="TextBox 9" id="9"/>
          <p:cNvSpPr txBox="true"/>
          <p:nvPr/>
        </p:nvSpPr>
        <p:spPr>
          <a:xfrm rot="0">
            <a:off x="1274295" y="3771486"/>
            <a:ext cx="6528746" cy="5217796"/>
          </a:xfrm>
          <a:prstGeom prst="rect">
            <a:avLst/>
          </a:prstGeom>
        </p:spPr>
        <p:txBody>
          <a:bodyPr anchor="t" rtlCol="false" tIns="0" lIns="0" bIns="0" rIns="0">
            <a:spAutoFit/>
          </a:bodyPr>
          <a:lstStyle/>
          <a:p>
            <a:pPr algn="l">
              <a:lnSpc>
                <a:spcPts val="3779"/>
              </a:lnSpc>
            </a:pPr>
            <a:r>
              <a:rPr lang="en-US" sz="2699">
                <a:solidFill>
                  <a:srgbClr val="000000"/>
                </a:solidFill>
                <a:latin typeface="Cerebri Light Bold"/>
              </a:rPr>
              <a:t>My Inbox</a:t>
            </a:r>
          </a:p>
          <a:p>
            <a:pPr algn="l">
              <a:lnSpc>
                <a:spcPts val="3779"/>
              </a:lnSpc>
            </a:pPr>
            <a:r>
              <a:rPr lang="en-US" sz="2699">
                <a:solidFill>
                  <a:srgbClr val="000000"/>
                </a:solidFill>
                <a:latin typeface="Cerebri Light Light"/>
              </a:rPr>
              <a:t>You will have access to a dedicated community Inbox accessible on your community profile and from a drop down menu when you click on your profile icon at the top of the page at all times. </a:t>
            </a:r>
          </a:p>
          <a:p>
            <a:pPr algn="l">
              <a:lnSpc>
                <a:spcPts val="3779"/>
              </a:lnSpc>
            </a:pPr>
            <a:r>
              <a:rPr lang="en-US" sz="2699">
                <a:solidFill>
                  <a:srgbClr val="000000"/>
                </a:solidFill>
                <a:latin typeface="Cerebri Light Light"/>
              </a:rPr>
              <a:t>The Inbox enables all members to reply privately to community posts, and direct message each other.</a:t>
            </a:r>
          </a:p>
          <a:p>
            <a:pPr algn="l">
              <a:lnSpc>
                <a:spcPts val="3779"/>
              </a:lnSpc>
            </a:pPr>
            <a:r>
              <a:rPr lang="en-US" sz="2699">
                <a:solidFill>
                  <a:srgbClr val="000000"/>
                </a:solidFill>
                <a:latin typeface="Cerebri Light Light"/>
              </a:rPr>
              <a:t>Friend (Contact) Requests and Community Invitations will also appear in My Inbox.</a:t>
            </a:r>
          </a:p>
        </p:txBody>
      </p:sp>
      <p:sp>
        <p:nvSpPr>
          <p:cNvPr name="TextBox 10" id="10"/>
          <p:cNvSpPr txBox="true"/>
          <p:nvPr/>
        </p:nvSpPr>
        <p:spPr>
          <a:xfrm rot="0">
            <a:off x="56225" y="24354"/>
            <a:ext cx="308672" cy="555943"/>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6</a:t>
            </a:r>
          </a:p>
        </p:txBody>
      </p:sp>
      <p:sp>
        <p:nvSpPr>
          <p:cNvPr name="TextBox 11" id="11"/>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961052" y="4961052"/>
            <a:ext cx="10287000" cy="364897"/>
            <a:chOff x="0" y="0"/>
            <a:chExt cx="13716000" cy="486529"/>
          </a:xfrm>
        </p:grpSpPr>
        <p:sp>
          <p:nvSpPr>
            <p:cNvPr name="Freeform 3" id="3"/>
            <p:cNvSpPr/>
            <p:nvPr/>
          </p:nvSpPr>
          <p:spPr>
            <a:xfrm>
              <a:off x="0" y="0"/>
              <a:ext cx="13716000" cy="486537"/>
            </a:xfrm>
            <a:custGeom>
              <a:avLst/>
              <a:gdLst/>
              <a:ahLst/>
              <a:cxnLst/>
              <a:rect r="r" b="b" t="t" l="l"/>
              <a:pathLst>
                <a:path h="486537" w="13716000">
                  <a:moveTo>
                    <a:pt x="0" y="0"/>
                  </a:moveTo>
                  <a:lnTo>
                    <a:pt x="13716000" y="0"/>
                  </a:lnTo>
                  <a:lnTo>
                    <a:pt x="13716000" y="486537"/>
                  </a:lnTo>
                  <a:lnTo>
                    <a:pt x="0" y="486537"/>
                  </a:lnTo>
                  <a:close/>
                </a:path>
              </a:pathLst>
            </a:custGeom>
            <a:solidFill>
              <a:srgbClr val="DFDFE1"/>
            </a:solidFill>
          </p:spPr>
        </p:sp>
      </p:grpSp>
      <p:grpSp>
        <p:nvGrpSpPr>
          <p:cNvPr name="Group 4" id="4"/>
          <p:cNvGrpSpPr/>
          <p:nvPr/>
        </p:nvGrpSpPr>
        <p:grpSpPr>
          <a:xfrm rot="0">
            <a:off x="13405135" y="9510407"/>
            <a:ext cx="5241041" cy="569380"/>
            <a:chOff x="0" y="0"/>
            <a:chExt cx="6988055" cy="759173"/>
          </a:xfrm>
        </p:grpSpPr>
        <p:sp>
          <p:nvSpPr>
            <p:cNvPr name="Freeform 5" id="5"/>
            <p:cNvSpPr/>
            <p:nvPr/>
          </p:nvSpPr>
          <p:spPr>
            <a:xfrm>
              <a:off x="0" y="0"/>
              <a:ext cx="6988048" cy="759206"/>
            </a:xfrm>
            <a:custGeom>
              <a:avLst/>
              <a:gdLst/>
              <a:ahLst/>
              <a:cxnLst/>
              <a:rect r="r" b="b" t="t" l="l"/>
              <a:pathLst>
                <a:path h="759206" w="6988048">
                  <a:moveTo>
                    <a:pt x="379603" y="0"/>
                  </a:moveTo>
                  <a:lnTo>
                    <a:pt x="6608445" y="0"/>
                  </a:lnTo>
                  <a:cubicBezTo>
                    <a:pt x="6818122" y="0"/>
                    <a:pt x="6988048" y="169926"/>
                    <a:pt x="6988048" y="379603"/>
                  </a:cubicBezTo>
                  <a:cubicBezTo>
                    <a:pt x="6988048" y="589280"/>
                    <a:pt x="6818122" y="759206"/>
                    <a:pt x="6608445" y="759206"/>
                  </a:cubicBezTo>
                  <a:lnTo>
                    <a:pt x="379603" y="759206"/>
                  </a:lnTo>
                  <a:cubicBezTo>
                    <a:pt x="169926" y="759206"/>
                    <a:pt x="0" y="589280"/>
                    <a:pt x="0" y="379603"/>
                  </a:cubicBezTo>
                  <a:cubicBezTo>
                    <a:pt x="0" y="169926"/>
                    <a:pt x="169926" y="0"/>
                    <a:pt x="379603" y="0"/>
                  </a:cubicBezTo>
                  <a:close/>
                </a:path>
              </a:pathLst>
            </a:custGeom>
            <a:solidFill>
              <a:srgbClr val="DFDFE1"/>
            </a:solidFill>
          </p:spPr>
        </p:sp>
      </p:grpSp>
      <p:pic>
        <p:nvPicPr>
          <p:cNvPr name="Picture 6" id="6"/>
          <p:cNvPicPr>
            <a:picLocks noChangeAspect="true"/>
          </p:cNvPicPr>
          <p:nvPr/>
        </p:nvPicPr>
        <p:blipFill>
          <a:blip r:embed="rId2"/>
          <a:srcRect l="0" t="0" r="0" b="0"/>
          <a:stretch>
            <a:fillRect/>
          </a:stretch>
        </p:blipFill>
        <p:spPr>
          <a:xfrm flipH="false" flipV="false" rot="0">
            <a:off x="10095110" y="3989904"/>
            <a:ext cx="7682547" cy="4771924"/>
          </a:xfrm>
          <a:prstGeom prst="rect">
            <a:avLst/>
          </a:prstGeom>
        </p:spPr>
      </p:pic>
      <p:sp>
        <p:nvSpPr>
          <p:cNvPr name="TextBox 7" id="7"/>
          <p:cNvSpPr txBox="true"/>
          <p:nvPr/>
        </p:nvSpPr>
        <p:spPr>
          <a:xfrm rot="0">
            <a:off x="1028700" y="800100"/>
            <a:ext cx="16230600" cy="1134747"/>
          </a:xfrm>
          <a:prstGeom prst="rect">
            <a:avLst/>
          </a:prstGeom>
        </p:spPr>
        <p:txBody>
          <a:bodyPr anchor="t" rtlCol="false" tIns="0" lIns="0" bIns="0" rIns="0">
            <a:spAutoFit/>
          </a:bodyPr>
          <a:lstStyle/>
          <a:p>
            <a:pPr algn="l">
              <a:lnSpc>
                <a:spcPts val="8329"/>
              </a:lnSpc>
            </a:pPr>
            <a:r>
              <a:rPr lang="en-US" sz="5948">
                <a:solidFill>
                  <a:srgbClr val="3E3E3C"/>
                </a:solidFill>
                <a:latin typeface="Cerebri Bold Bold"/>
              </a:rPr>
              <a:t>Community Subscriptions</a:t>
            </a:r>
          </a:p>
        </p:txBody>
      </p:sp>
      <p:sp>
        <p:nvSpPr>
          <p:cNvPr name="TextBox 8" id="8"/>
          <p:cNvSpPr txBox="true"/>
          <p:nvPr/>
        </p:nvSpPr>
        <p:spPr>
          <a:xfrm rot="0">
            <a:off x="1028700" y="2114749"/>
            <a:ext cx="16384445" cy="1637030"/>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All members are subscribed to the All Member Open Forum when they first login to the community. Members may also join or view other communities depending on their interests and volunteer status.</a:t>
            </a:r>
          </a:p>
        </p:txBody>
      </p:sp>
      <p:sp>
        <p:nvSpPr>
          <p:cNvPr name="TextBox 9" id="9"/>
          <p:cNvSpPr txBox="true"/>
          <p:nvPr/>
        </p:nvSpPr>
        <p:spPr>
          <a:xfrm rot="0">
            <a:off x="1028700" y="3961329"/>
            <a:ext cx="8817053" cy="5599430"/>
          </a:xfrm>
          <a:prstGeom prst="rect">
            <a:avLst/>
          </a:prstGeom>
        </p:spPr>
        <p:txBody>
          <a:bodyPr anchor="t" rtlCol="false" tIns="0" lIns="0" bIns="0" rIns="0">
            <a:spAutoFit/>
          </a:bodyPr>
          <a:lstStyle/>
          <a:p>
            <a:pPr algn="l">
              <a:lnSpc>
                <a:spcPts val="3219"/>
              </a:lnSpc>
            </a:pPr>
            <a:r>
              <a:rPr lang="en-US" sz="2299">
                <a:solidFill>
                  <a:srgbClr val="000000"/>
                </a:solidFill>
                <a:latin typeface="Cerebri Light Light"/>
              </a:rPr>
              <a:t>To find the communities to which you are subscribe:</a:t>
            </a:r>
          </a:p>
          <a:p>
            <a:pPr algn="l" marL="525777" indent="-175259" lvl="2">
              <a:lnSpc>
                <a:spcPts val="3219"/>
              </a:lnSpc>
              <a:buFont typeface="Arial"/>
              <a:buChar char="⚬"/>
            </a:pPr>
            <a:r>
              <a:rPr lang="en-US" sz="2299">
                <a:solidFill>
                  <a:srgbClr val="000000"/>
                </a:solidFill>
                <a:latin typeface="Cerebri Light Bold"/>
              </a:rPr>
              <a:t>View your My Communities list</a:t>
            </a:r>
            <a:r>
              <a:rPr lang="en-US" sz="2299">
                <a:solidFill>
                  <a:srgbClr val="000000"/>
                </a:solidFill>
                <a:latin typeface="Cerebri Light Light"/>
              </a:rPr>
              <a:t> on the left side of the of the community homepage</a:t>
            </a:r>
          </a:p>
          <a:p>
            <a:pPr algn="l" marL="525777" indent="-175259" lvl="2">
              <a:lnSpc>
                <a:spcPts val="3219"/>
              </a:lnSpc>
              <a:buFont typeface="Arial"/>
              <a:buChar char="⚬"/>
            </a:pPr>
            <a:r>
              <a:rPr lang="en-US" sz="2299">
                <a:solidFill>
                  <a:srgbClr val="000000"/>
                </a:solidFill>
                <a:latin typeface="Cerebri Light Bold"/>
              </a:rPr>
              <a:t>Navigate to the Communities drop down</a:t>
            </a:r>
            <a:r>
              <a:rPr lang="en-US" sz="2299">
                <a:solidFill>
                  <a:srgbClr val="000000"/>
                </a:solidFill>
                <a:latin typeface="Cerebri Light Light"/>
              </a:rPr>
              <a:t> in the navigation bar at the top of the page (this will be accessible no matter where you are in the site).</a:t>
            </a:r>
          </a:p>
          <a:p>
            <a:pPr algn="l" marL="525777" indent="-175259" lvl="2">
              <a:lnSpc>
                <a:spcPts val="3219"/>
              </a:lnSpc>
              <a:buFont typeface="Arial"/>
              <a:buChar char="⚬"/>
            </a:pPr>
            <a:r>
              <a:rPr lang="en-US" sz="2299">
                <a:solidFill>
                  <a:srgbClr val="000000"/>
                </a:solidFill>
                <a:latin typeface="Cerebri Light Bold"/>
              </a:rPr>
              <a:t>Find your personal list of community subscriptions</a:t>
            </a:r>
            <a:r>
              <a:rPr lang="en-US" sz="2299">
                <a:solidFill>
                  <a:srgbClr val="000000"/>
                </a:solidFill>
                <a:latin typeface="Cerebri Light Light"/>
              </a:rPr>
              <a:t> on the 'My Connections' tab on your community profile.</a:t>
            </a:r>
          </a:p>
          <a:p>
            <a:pPr algn="l" marL="525777" indent="-175259" lvl="2">
              <a:lnSpc>
                <a:spcPts val="3219"/>
              </a:lnSpc>
            </a:pPr>
            <a:r>
              <a:rPr lang="en-US" sz="2299">
                <a:solidFill>
                  <a:srgbClr val="000000"/>
                </a:solidFill>
                <a:latin typeface="Cerebri Light Light"/>
              </a:rPr>
              <a:t>You </a:t>
            </a:r>
            <a:r>
              <a:rPr lang="en-US" sz="2299">
                <a:solidFill>
                  <a:srgbClr val="000000"/>
                </a:solidFill>
                <a:latin typeface="Cerebri Light Bold"/>
              </a:rPr>
              <a:t>can join</a:t>
            </a:r>
            <a:r>
              <a:rPr lang="en-US" sz="2299">
                <a:solidFill>
                  <a:srgbClr val="000000"/>
                </a:solidFill>
                <a:latin typeface="Cerebri Light Light"/>
              </a:rPr>
              <a:t> Communities of Interest by clicking on 'All Communities' from the navigation bar drop down, and selecting </a:t>
            </a:r>
            <a:r>
              <a:rPr lang="en-US" sz="2299">
                <a:solidFill>
                  <a:srgbClr val="000000"/>
                </a:solidFill>
                <a:latin typeface="Cerebri Light Bold"/>
              </a:rPr>
              <a:t>Request to Join OR Join</a:t>
            </a:r>
            <a:r>
              <a:rPr lang="en-US" sz="2299">
                <a:solidFill>
                  <a:srgbClr val="000000"/>
                </a:solidFill>
                <a:latin typeface="Cerebri Light Light"/>
              </a:rPr>
              <a:t> (the red button on the right). </a:t>
            </a:r>
          </a:p>
          <a:p>
            <a:pPr algn="l" marL="525777" indent="-175259" lvl="2">
              <a:lnSpc>
                <a:spcPts val="3219"/>
              </a:lnSpc>
            </a:pPr>
            <a:r>
              <a:rPr lang="en-US" sz="2299">
                <a:solidFill>
                  <a:srgbClr val="000000"/>
                </a:solidFill>
                <a:latin typeface="Cerebri Light Light"/>
              </a:rPr>
              <a:t>Some communities are View Only; you cannot set up community notifications for these communities, only the communities you are a member of.</a:t>
            </a:r>
          </a:p>
        </p:txBody>
      </p:sp>
      <p:sp>
        <p:nvSpPr>
          <p:cNvPr name="TextBox 10" id="10"/>
          <p:cNvSpPr txBox="true"/>
          <p:nvPr/>
        </p:nvSpPr>
        <p:spPr>
          <a:xfrm rot="0">
            <a:off x="56225" y="24354"/>
            <a:ext cx="308672" cy="555943"/>
          </a:xfrm>
          <a:prstGeom prst="rect">
            <a:avLst/>
          </a:prstGeom>
        </p:spPr>
        <p:txBody>
          <a:bodyPr anchor="t" rtlCol="false" tIns="0" lIns="0" bIns="0" rIns="0">
            <a:spAutoFit/>
          </a:bodyPr>
          <a:lstStyle/>
          <a:p>
            <a:pPr algn="l">
              <a:lnSpc>
                <a:spcPts val="4270"/>
              </a:lnSpc>
            </a:pPr>
            <a:r>
              <a:rPr lang="en-US" sz="3050">
                <a:solidFill>
                  <a:srgbClr val="3E3E3C"/>
                </a:solidFill>
                <a:latin typeface="Cerebri Bold Bold"/>
              </a:rPr>
              <a:t>7</a:t>
            </a:r>
          </a:p>
        </p:txBody>
      </p:sp>
      <p:sp>
        <p:nvSpPr>
          <p:cNvPr name="TextBox 11" id="11"/>
          <p:cNvSpPr txBox="true"/>
          <p:nvPr/>
        </p:nvSpPr>
        <p:spPr>
          <a:xfrm rot="0">
            <a:off x="13848242" y="9581737"/>
            <a:ext cx="7858830" cy="360044"/>
          </a:xfrm>
          <a:prstGeom prst="rect">
            <a:avLst/>
          </a:prstGeom>
        </p:spPr>
        <p:txBody>
          <a:bodyPr anchor="t" rtlCol="false" tIns="0" lIns="0" bIns="0" rIns="0">
            <a:spAutoFit/>
          </a:bodyPr>
          <a:lstStyle/>
          <a:p>
            <a:pPr algn="l">
              <a:lnSpc>
                <a:spcPts val="2729"/>
              </a:lnSpc>
            </a:pPr>
            <a:r>
              <a:rPr lang="en-US" sz="1950" u="sng">
                <a:solidFill>
                  <a:srgbClr val="3E3E3C"/>
                </a:solidFill>
                <a:latin typeface="Cerebri Bold Bold"/>
              </a:rPr>
              <a:t>Navigate Back to Contents Page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DAFTXIaLVSI</dc:identifier>
  <dcterms:modified xsi:type="dcterms:W3CDTF">2011-08-01T06:04:30Z</dcterms:modified>
  <cp:revision>1</cp:revision>
  <dc:title>NTMA Community Quick Start Guide</dc:title>
</cp:coreProperties>
</file>